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320" r:id="rId5"/>
    <p:sldId id="295" r:id="rId6"/>
    <p:sldId id="312" r:id="rId7"/>
    <p:sldId id="304" r:id="rId8"/>
    <p:sldId id="321" r:id="rId9"/>
    <p:sldId id="305" r:id="rId10"/>
    <p:sldId id="306" r:id="rId11"/>
    <p:sldId id="322" r:id="rId12"/>
    <p:sldId id="307" r:id="rId13"/>
    <p:sldId id="303" r:id="rId14"/>
    <p:sldId id="308" r:id="rId15"/>
    <p:sldId id="267" r:id="rId16"/>
    <p:sldId id="279" r:id="rId17"/>
    <p:sldId id="280" r:id="rId18"/>
    <p:sldId id="309" r:id="rId19"/>
    <p:sldId id="313" r:id="rId20"/>
    <p:sldId id="314" r:id="rId21"/>
    <p:sldId id="315" r:id="rId22"/>
    <p:sldId id="316" r:id="rId23"/>
    <p:sldId id="317" r:id="rId24"/>
    <p:sldId id="318" r:id="rId25"/>
    <p:sldId id="319" r:id="rId26"/>
    <p:sldId id="310" r:id="rId27"/>
    <p:sldId id="311"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61" autoAdjust="0"/>
    <p:restoredTop sz="95226" autoAdjust="0"/>
  </p:normalViewPr>
  <p:slideViewPr>
    <p:cSldViewPr>
      <p:cViewPr>
        <p:scale>
          <a:sx n="80" d="100"/>
          <a:sy n="80" d="100"/>
        </p:scale>
        <p:origin x="1205" y="18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gsyan, Davit [JRDUS]" userId="3e31b559-84b2-4844-9a39-5ca6ce0fe171" providerId="ADAL" clId="{E0D7B973-8C45-4E57-8F92-5C110E322762}"/>
    <pc:docChg chg="custSel addSld delSld modSld">
      <pc:chgData name="Sargsyan, Davit [JRDUS]" userId="3e31b559-84b2-4844-9a39-5ca6ce0fe171" providerId="ADAL" clId="{E0D7B973-8C45-4E57-8F92-5C110E322762}" dt="2023-02-23T04:57:57.581" v="114" actId="20577"/>
      <pc:docMkLst>
        <pc:docMk/>
      </pc:docMkLst>
      <pc:sldChg chg="addSp modSp mod">
        <pc:chgData name="Sargsyan, Davit [JRDUS]" userId="3e31b559-84b2-4844-9a39-5ca6ce0fe171" providerId="ADAL" clId="{E0D7B973-8C45-4E57-8F92-5C110E322762}" dt="2023-02-23T04:57:57.581" v="114" actId="20577"/>
        <pc:sldMkLst>
          <pc:docMk/>
          <pc:sldMk cId="3408535561" sldId="295"/>
        </pc:sldMkLst>
        <pc:spChg chg="add mod">
          <ac:chgData name="Sargsyan, Davit [JRDUS]" userId="3e31b559-84b2-4844-9a39-5ca6ce0fe171" providerId="ADAL" clId="{E0D7B973-8C45-4E57-8F92-5C110E322762}" dt="2023-02-20T19:32:53.108" v="1" actId="1076"/>
          <ac:spMkLst>
            <pc:docMk/>
            <pc:sldMk cId="3408535561" sldId="295"/>
            <ac:spMk id="2" creationId="{67F4651A-CE51-214E-C264-5A69203472A9}"/>
          </ac:spMkLst>
        </pc:spChg>
        <pc:spChg chg="mod">
          <ac:chgData name="Sargsyan, Davit [JRDUS]" userId="3e31b559-84b2-4844-9a39-5ca6ce0fe171" providerId="ADAL" clId="{E0D7B973-8C45-4E57-8F92-5C110E322762}" dt="2023-02-23T04:57:57.581" v="114" actId="20577"/>
          <ac:spMkLst>
            <pc:docMk/>
            <pc:sldMk cId="3408535561" sldId="295"/>
            <ac:spMk id="33" creationId="{AB333A79-9CE3-4EA3-B2DE-EF726E1209AB}"/>
          </ac:spMkLst>
        </pc:spChg>
        <pc:spChg chg="mod">
          <ac:chgData name="Sargsyan, Davit [JRDUS]" userId="3e31b559-84b2-4844-9a39-5ca6ce0fe171" providerId="ADAL" clId="{E0D7B973-8C45-4E57-8F92-5C110E322762}" dt="2023-02-20T19:33:22.718" v="10" actId="20577"/>
          <ac:spMkLst>
            <pc:docMk/>
            <pc:sldMk cId="3408535561" sldId="295"/>
            <ac:spMk id="53" creationId="{F9293A8A-77D7-4418-9594-D0DB76740035}"/>
          </ac:spMkLst>
        </pc:spChg>
      </pc:sldChg>
      <pc:sldChg chg="modSp mod">
        <pc:chgData name="Sargsyan, Davit [JRDUS]" userId="3e31b559-84b2-4844-9a39-5ca6ce0fe171" providerId="ADAL" clId="{E0D7B973-8C45-4E57-8F92-5C110E322762}" dt="2023-02-22T04:40:18.384" v="74"/>
        <pc:sldMkLst>
          <pc:docMk/>
          <pc:sldMk cId="3163873124" sldId="305"/>
        </pc:sldMkLst>
        <pc:spChg chg="mod">
          <ac:chgData name="Sargsyan, Davit [JRDUS]" userId="3e31b559-84b2-4844-9a39-5ca6ce0fe171" providerId="ADAL" clId="{E0D7B973-8C45-4E57-8F92-5C110E322762}" dt="2023-02-22T04:39:24.240" v="71" actId="20577"/>
          <ac:spMkLst>
            <pc:docMk/>
            <pc:sldMk cId="3163873124" sldId="305"/>
            <ac:spMk id="2" creationId="{36BC8E05-12A0-49C5-A312-0B1CEDF69779}"/>
          </ac:spMkLst>
        </pc:spChg>
        <pc:graphicFrameChg chg="mod modGraphic">
          <ac:chgData name="Sargsyan, Davit [JRDUS]" userId="3e31b559-84b2-4844-9a39-5ca6ce0fe171" providerId="ADAL" clId="{E0D7B973-8C45-4E57-8F92-5C110E322762}" dt="2023-02-22T04:40:18.384" v="74"/>
          <ac:graphicFrameMkLst>
            <pc:docMk/>
            <pc:sldMk cId="3163873124" sldId="305"/>
            <ac:graphicFrameMk id="5" creationId="{7DE17823-E62F-4C86-B5F1-48F7E0D56824}"/>
          </ac:graphicFrameMkLst>
        </pc:graphicFrameChg>
      </pc:sldChg>
      <pc:sldChg chg="addSp delSp modSp mod">
        <pc:chgData name="Sargsyan, Davit [JRDUS]" userId="3e31b559-84b2-4844-9a39-5ca6ce0fe171" providerId="ADAL" clId="{E0D7B973-8C45-4E57-8F92-5C110E322762}" dt="2023-02-23T03:06:32.519" v="110" actId="1076"/>
        <pc:sldMkLst>
          <pc:docMk/>
          <pc:sldMk cId="3381680850" sldId="306"/>
        </pc:sldMkLst>
        <pc:spChg chg="mod">
          <ac:chgData name="Sargsyan, Davit [JRDUS]" userId="3e31b559-84b2-4844-9a39-5ca6ce0fe171" providerId="ADAL" clId="{E0D7B973-8C45-4E57-8F92-5C110E322762}" dt="2023-02-23T03:06:29.640" v="109" actId="14100"/>
          <ac:spMkLst>
            <pc:docMk/>
            <pc:sldMk cId="3381680850" sldId="306"/>
            <ac:spMk id="2" creationId="{36BC8E05-12A0-49C5-A312-0B1CEDF69779}"/>
          </ac:spMkLst>
        </pc:spChg>
        <pc:picChg chg="add mod">
          <ac:chgData name="Sargsyan, Davit [JRDUS]" userId="3e31b559-84b2-4844-9a39-5ca6ce0fe171" providerId="ADAL" clId="{E0D7B973-8C45-4E57-8F92-5C110E322762}" dt="2023-02-23T03:06:32.519" v="110" actId="1076"/>
          <ac:picMkLst>
            <pc:docMk/>
            <pc:sldMk cId="3381680850" sldId="306"/>
            <ac:picMk id="4" creationId="{4F1DAB84-E06B-3985-4726-69B7E98F9108}"/>
          </ac:picMkLst>
        </pc:picChg>
        <pc:picChg chg="del">
          <ac:chgData name="Sargsyan, Davit [JRDUS]" userId="3e31b559-84b2-4844-9a39-5ca6ce0fe171" providerId="ADAL" clId="{E0D7B973-8C45-4E57-8F92-5C110E322762}" dt="2023-02-23T03:05:53.267" v="101" actId="478"/>
          <ac:picMkLst>
            <pc:docMk/>
            <pc:sldMk cId="3381680850" sldId="306"/>
            <ac:picMk id="5" creationId="{A67C4910-A2EB-41C9-B86B-8E79B4A759B3}"/>
          </ac:picMkLst>
        </pc:picChg>
        <pc:picChg chg="del">
          <ac:chgData name="Sargsyan, Davit [JRDUS]" userId="3e31b559-84b2-4844-9a39-5ca6ce0fe171" providerId="ADAL" clId="{E0D7B973-8C45-4E57-8F92-5C110E322762}" dt="2023-02-23T03:05:55.446" v="102" actId="478"/>
          <ac:picMkLst>
            <pc:docMk/>
            <pc:sldMk cId="3381680850" sldId="306"/>
            <ac:picMk id="6" creationId="{A2E97769-1E8F-4B05-AE24-5DF74525B01C}"/>
          </ac:picMkLst>
        </pc:picChg>
      </pc:sldChg>
      <pc:sldChg chg="addSp delSp modSp add mod">
        <pc:chgData name="Sargsyan, Davit [JRDUS]" userId="3e31b559-84b2-4844-9a39-5ca6ce0fe171" providerId="ADAL" clId="{E0D7B973-8C45-4E57-8F92-5C110E322762}" dt="2023-02-22T05:19:43.408" v="97" actId="14100"/>
        <pc:sldMkLst>
          <pc:docMk/>
          <pc:sldMk cId="1700941002" sldId="321"/>
        </pc:sldMkLst>
        <pc:spChg chg="mod">
          <ac:chgData name="Sargsyan, Davit [JRDUS]" userId="3e31b559-84b2-4844-9a39-5ca6ce0fe171" providerId="ADAL" clId="{E0D7B973-8C45-4E57-8F92-5C110E322762}" dt="2023-02-22T05:19:43.408" v="97" actId="14100"/>
          <ac:spMkLst>
            <pc:docMk/>
            <pc:sldMk cId="1700941002" sldId="321"/>
            <ac:spMk id="2" creationId="{36BC8E05-12A0-49C5-A312-0B1CEDF69779}"/>
          </ac:spMkLst>
        </pc:spChg>
        <pc:picChg chg="del">
          <ac:chgData name="Sargsyan, Davit [JRDUS]" userId="3e31b559-84b2-4844-9a39-5ca6ce0fe171" providerId="ADAL" clId="{E0D7B973-8C45-4E57-8F92-5C110E322762}" dt="2023-02-22T05:17:08.695" v="76" actId="478"/>
          <ac:picMkLst>
            <pc:docMk/>
            <pc:sldMk cId="1700941002" sldId="321"/>
            <ac:picMk id="3" creationId="{56892DAC-5573-4FFB-95F7-F3322B203058}"/>
          </ac:picMkLst>
        </pc:picChg>
        <pc:picChg chg="del">
          <ac:chgData name="Sargsyan, Davit [JRDUS]" userId="3e31b559-84b2-4844-9a39-5ca6ce0fe171" providerId="ADAL" clId="{E0D7B973-8C45-4E57-8F92-5C110E322762}" dt="2023-02-22T05:17:09.453" v="77" actId="478"/>
          <ac:picMkLst>
            <pc:docMk/>
            <pc:sldMk cId="1700941002" sldId="321"/>
            <ac:picMk id="4" creationId="{1601D312-8151-4E92-BE1F-B690DAC15F9D}"/>
          </ac:picMkLst>
        </pc:picChg>
        <pc:picChg chg="add mod">
          <ac:chgData name="Sargsyan, Davit [JRDUS]" userId="3e31b559-84b2-4844-9a39-5ca6ce0fe171" providerId="ADAL" clId="{E0D7B973-8C45-4E57-8F92-5C110E322762}" dt="2023-02-22T05:19:12.079" v="84" actId="14826"/>
          <ac:picMkLst>
            <pc:docMk/>
            <pc:sldMk cId="1700941002" sldId="321"/>
            <ac:picMk id="6" creationId="{D3304B95-1347-0CF7-4658-95C93440FEB6}"/>
          </ac:picMkLst>
        </pc:picChg>
      </pc:sldChg>
      <pc:sldChg chg="add">
        <pc:chgData name="Sargsyan, Davit [JRDUS]" userId="3e31b559-84b2-4844-9a39-5ca6ce0fe171" providerId="ADAL" clId="{E0D7B973-8C45-4E57-8F92-5C110E322762}" dt="2023-02-23T03:05:12.638" v="98" actId="2890"/>
        <pc:sldMkLst>
          <pc:docMk/>
          <pc:sldMk cId="4274717556" sldId="322"/>
        </pc:sldMkLst>
      </pc:sldChg>
      <pc:sldChg chg="add del">
        <pc:chgData name="Sargsyan, Davit [JRDUS]" userId="3e31b559-84b2-4844-9a39-5ca6ce0fe171" providerId="ADAL" clId="{E0D7B973-8C45-4E57-8F92-5C110E322762}" dt="2023-02-23T03:05:44.073" v="100" actId="47"/>
        <pc:sldMkLst>
          <pc:docMk/>
          <pc:sldMk cId="1115273369"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654D7D-CB92-47C0-B58D-CED08FE47E0E}" type="datetimeFigureOut">
              <a:rPr lang="en-US" smtClean="0"/>
              <a:t>2/20/2023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E96DAB-D648-4B09-8068-37D840F3E372}" type="slidenum">
              <a:rPr lang="en-US" smtClean="0"/>
              <a:t>‹#›</a:t>
            </a:fld>
            <a:endParaRPr lang="en-US" dirty="0"/>
          </a:p>
        </p:txBody>
      </p:sp>
    </p:spTree>
    <p:extLst>
      <p:ext uri="{BB962C8B-B14F-4D97-AF65-F5344CB8AC3E}">
        <p14:creationId xmlns:p14="http://schemas.microsoft.com/office/powerpoint/2010/main" val="1408871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Figure 1: experimental design. Mice fecal samples for the 16S sequencing were collected individually at 3 timepoints – at the end of the 2-week equalization period (Week 0), at an early timepoint (Week 1) and at a late timepoint (Week 4 or Week 8). Samples used for metabolite analysis were collected at an early and a late timepoints (Weeks 2 and Week 6 respectively).</a:t>
            </a:r>
            <a:endParaRPr lang="en-US" sz="1800" kern="100" dirty="0">
              <a:effectLst/>
              <a:latin typeface="Arial" panose="020B060402020202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3E96DAB-D648-4B09-8068-37D840F3E372}" type="slidenum">
              <a:rPr lang="en-US" smtClean="0"/>
              <a:t>2</a:t>
            </a:fld>
            <a:endParaRPr lang="en-US"/>
          </a:p>
        </p:txBody>
      </p:sp>
    </p:spTree>
    <p:extLst>
      <p:ext uri="{BB962C8B-B14F-4D97-AF65-F5344CB8AC3E}">
        <p14:creationId xmlns:p14="http://schemas.microsoft.com/office/powerpoint/2010/main" val="3352108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3965B7-6BE0-AA4C-AC2D-4D5A3569E3F5}" type="slidenum">
              <a:rPr lang="en-US" smtClean="0"/>
              <a:t>12</a:t>
            </a:fld>
            <a:endParaRPr lang="en-US"/>
          </a:p>
        </p:txBody>
      </p:sp>
    </p:spTree>
    <p:extLst>
      <p:ext uri="{BB962C8B-B14F-4D97-AF65-F5344CB8AC3E}">
        <p14:creationId xmlns:p14="http://schemas.microsoft.com/office/powerpoint/2010/main" val="102128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E96DAB-D648-4B09-8068-37D840F3E372}" type="slidenum">
              <a:rPr lang="en-US" smtClean="0"/>
              <a:t>13</a:t>
            </a:fld>
            <a:endParaRPr lang="en-US" dirty="0"/>
          </a:p>
        </p:txBody>
      </p:sp>
    </p:spTree>
    <p:extLst>
      <p:ext uri="{BB962C8B-B14F-4D97-AF65-F5344CB8AC3E}">
        <p14:creationId xmlns:p14="http://schemas.microsoft.com/office/powerpoint/2010/main" val="391559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E96DAB-D648-4B09-8068-37D840F3E372}" type="slidenum">
              <a:rPr lang="en-US" smtClean="0"/>
              <a:t>14</a:t>
            </a:fld>
            <a:endParaRPr lang="en-US" dirty="0"/>
          </a:p>
        </p:txBody>
      </p:sp>
    </p:spTree>
    <p:extLst>
      <p:ext uri="{BB962C8B-B14F-4D97-AF65-F5344CB8AC3E}">
        <p14:creationId xmlns:p14="http://schemas.microsoft.com/office/powerpoint/2010/main" val="398075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74519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55556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330101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336544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414395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66396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80048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93068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58002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62882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2135-01CE-4CE4-9278-98ED54193CF8}"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4170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32135-01CE-4CE4-9278-98ED54193CF8}" type="datetimeFigureOut">
              <a:rPr lang="en-US" smtClean="0"/>
              <a:t>2/20/2023</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A7089-3CB5-4F91-B1E0-DE4006092C4F}" type="slidenum">
              <a:rPr lang="en-US" smtClean="0"/>
              <a:t>‹#›</a:t>
            </a:fld>
            <a:endParaRPr lang="en-US" dirty="0"/>
          </a:p>
        </p:txBody>
      </p:sp>
    </p:spTree>
    <p:extLst>
      <p:ext uri="{BB962C8B-B14F-4D97-AF65-F5344CB8AC3E}">
        <p14:creationId xmlns:p14="http://schemas.microsoft.com/office/powerpoint/2010/main" val="3645648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FCCC-BEE5-4269-9D99-4E86B5AA67B6}"/>
              </a:ext>
            </a:extLst>
          </p:cNvPr>
          <p:cNvSpPr>
            <a:spLocks noGrp="1"/>
          </p:cNvSpPr>
          <p:nvPr>
            <p:ph type="title"/>
          </p:nvPr>
        </p:nvSpPr>
        <p:spPr/>
        <p:txBody>
          <a:bodyPr>
            <a:normAutofit fontScale="90000"/>
          </a:bodyPr>
          <a:lstStyle/>
          <a:p>
            <a:r>
              <a:rPr lang="en-US" dirty="0"/>
              <a:t>Submission to Molecular Nutrition and Food Research</a:t>
            </a:r>
          </a:p>
        </p:txBody>
      </p:sp>
      <p:sp>
        <p:nvSpPr>
          <p:cNvPr id="3" name="Content Placeholder 2">
            <a:extLst>
              <a:ext uri="{FF2B5EF4-FFF2-40B4-BE49-F238E27FC236}">
                <a16:creationId xmlns:a16="http://schemas.microsoft.com/office/drawing/2014/main" id="{D9484C52-954A-4938-AB49-6E7DF7468E3E}"/>
              </a:ext>
            </a:extLst>
          </p:cNvPr>
          <p:cNvSpPr>
            <a:spLocks noGrp="1"/>
          </p:cNvSpPr>
          <p:nvPr>
            <p:ph idx="1"/>
          </p:nvPr>
        </p:nvSpPr>
        <p:spPr/>
        <p:txBody>
          <a:bodyPr/>
          <a:lstStyle/>
          <a:p>
            <a:r>
              <a:rPr lang="en-US" dirty="0"/>
              <a:t>Abstract: 200 words (currently 270)</a:t>
            </a:r>
          </a:p>
          <a:p>
            <a:r>
              <a:rPr lang="en-US" dirty="0"/>
              <a:t>Total: 5,000 words, 7 pages max (free) including references as well as figure and table legends</a:t>
            </a:r>
          </a:p>
          <a:p>
            <a:r>
              <a:rPr lang="en-US" dirty="0"/>
              <a:t>Figures: TIFF, 800-1,200 DPI (how many?)</a:t>
            </a:r>
          </a:p>
          <a:p>
            <a:r>
              <a:rPr lang="en-US" dirty="0"/>
              <a:t>Figure legends: separate Word file</a:t>
            </a:r>
          </a:p>
          <a:p>
            <a:endParaRPr lang="en-US" dirty="0"/>
          </a:p>
        </p:txBody>
      </p:sp>
    </p:spTree>
    <p:extLst>
      <p:ext uri="{BB962C8B-B14F-4D97-AF65-F5344CB8AC3E}">
        <p14:creationId xmlns:p14="http://schemas.microsoft.com/office/powerpoint/2010/main" val="1379558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C9CBD70-07FC-43E7-810F-C024954F5698}"/>
              </a:ext>
            </a:extLst>
          </p:cNvPr>
          <p:cNvGraphicFramePr>
            <a:graphicFrameLocks noGrp="1"/>
          </p:cNvGraphicFramePr>
          <p:nvPr>
            <p:extLst>
              <p:ext uri="{D42A27DB-BD31-4B8C-83A1-F6EECF244321}">
                <p14:modId xmlns:p14="http://schemas.microsoft.com/office/powerpoint/2010/main" val="1971091137"/>
              </p:ext>
            </p:extLst>
          </p:nvPr>
        </p:nvGraphicFramePr>
        <p:xfrm>
          <a:off x="3433762" y="5202555"/>
          <a:ext cx="5041900" cy="1143000"/>
        </p:xfrm>
        <a:graphic>
          <a:graphicData uri="http://schemas.openxmlformats.org/drawingml/2006/table">
            <a:tbl>
              <a:tblPr>
                <a:tableStyleId>{5C22544A-7EE6-4342-B048-85BDC9FD1C3A}</a:tableStyleId>
              </a:tblPr>
              <a:tblGrid>
                <a:gridCol w="1735528">
                  <a:extLst>
                    <a:ext uri="{9D8B030D-6E8A-4147-A177-3AD203B41FA5}">
                      <a16:colId xmlns:a16="http://schemas.microsoft.com/office/drawing/2014/main" val="3370418247"/>
                    </a:ext>
                  </a:extLst>
                </a:gridCol>
                <a:gridCol w="826593">
                  <a:extLst>
                    <a:ext uri="{9D8B030D-6E8A-4147-A177-3AD203B41FA5}">
                      <a16:colId xmlns:a16="http://schemas.microsoft.com/office/drawing/2014/main" val="3812241527"/>
                    </a:ext>
                  </a:extLst>
                </a:gridCol>
                <a:gridCol w="826593">
                  <a:extLst>
                    <a:ext uri="{9D8B030D-6E8A-4147-A177-3AD203B41FA5}">
                      <a16:colId xmlns:a16="http://schemas.microsoft.com/office/drawing/2014/main" val="3606934122"/>
                    </a:ext>
                  </a:extLst>
                </a:gridCol>
                <a:gridCol w="826593">
                  <a:extLst>
                    <a:ext uri="{9D8B030D-6E8A-4147-A177-3AD203B41FA5}">
                      <a16:colId xmlns:a16="http://schemas.microsoft.com/office/drawing/2014/main" val="392505093"/>
                    </a:ext>
                  </a:extLst>
                </a:gridCol>
                <a:gridCol w="826593">
                  <a:extLst>
                    <a:ext uri="{9D8B030D-6E8A-4147-A177-3AD203B41FA5}">
                      <a16:colId xmlns:a16="http://schemas.microsoft.com/office/drawing/2014/main" val="2529917690"/>
                    </a:ext>
                  </a:extLst>
                </a:gridCol>
              </a:tblGrid>
              <a:tr h="190500">
                <a:tc>
                  <a:txBody>
                    <a:bodyPr/>
                    <a:lstStyle/>
                    <a:p>
                      <a:pPr algn="l" fontAlgn="b"/>
                      <a:r>
                        <a:rPr lang="en-US" sz="1100" u="none" strike="noStrike">
                          <a:effectLst/>
                        </a:rPr>
                        <a:t>Genotype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Diet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Week 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Week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Week 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1637355"/>
                  </a:ext>
                </a:extLst>
              </a:tr>
              <a:tr h="190500">
                <a:tc>
                  <a:txBody>
                    <a:bodyPr/>
                    <a:lstStyle/>
                    <a:p>
                      <a:pPr algn="l" fontAlgn="b"/>
                      <a:r>
                        <a:rPr lang="en-US" sz="1100" u="none" strike="noStrike">
                          <a:effectLst/>
                        </a:rPr>
                        <a:t>Wild Type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AIN93M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1.66(0.15)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0.97(0.04)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1.04(0.12)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5852057"/>
                  </a:ext>
                </a:extLst>
              </a:tr>
              <a:tr h="190500">
                <a:tc>
                  <a:txBody>
                    <a:bodyPr/>
                    <a:lstStyle/>
                    <a:p>
                      <a:pPr algn="l" fontAlgn="b"/>
                      <a:r>
                        <a:rPr lang="en-US" sz="1100" u="none" strike="noStrike">
                          <a:effectLst/>
                        </a:rPr>
                        <a:t>Wild Type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PEITC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1.72(0.26)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0.98(0.1)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1.11(0.09)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6083704"/>
                  </a:ext>
                </a:extLst>
              </a:tr>
              <a:tr h="190500">
                <a:tc>
                  <a:txBody>
                    <a:bodyPr/>
                    <a:lstStyle/>
                    <a:p>
                      <a:pPr algn="l" fontAlgn="b"/>
                      <a:r>
                        <a:rPr lang="en-US" sz="1100" u="none" strike="noStrike">
                          <a:effectLst/>
                        </a:rPr>
                        <a:t>Nrf2 KO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AIN93M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2.02(0.27)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1.43(0.12)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8797061"/>
                  </a:ext>
                </a:extLst>
              </a:tr>
              <a:tr h="190500">
                <a:tc>
                  <a:txBody>
                    <a:bodyPr/>
                    <a:lstStyle/>
                    <a:p>
                      <a:pPr algn="l" fontAlgn="b"/>
                      <a:r>
                        <a:rPr lang="en-US" sz="1100" u="none" strike="noStrike">
                          <a:effectLst/>
                        </a:rPr>
                        <a:t>Nrf2 KO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PEITC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1.52(0.11)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1.51(0.15)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1191960"/>
                  </a:ext>
                </a:extLst>
              </a:tr>
              <a:tr h="190500">
                <a:tc>
                  <a:txBody>
                    <a:bodyPr/>
                    <a:lstStyle/>
                    <a:p>
                      <a:pPr algn="l" fontAlgn="b"/>
                      <a:r>
                        <a:rPr lang="en-US" sz="1100" u="none" strike="noStrike">
                          <a:effectLst/>
                        </a:rPr>
                        <a:t>Nrf2 KO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Pooled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2.15(0.35)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5735923"/>
                  </a:ext>
                </a:extLst>
              </a:tr>
            </a:tbl>
          </a:graphicData>
        </a:graphic>
      </p:graphicFrame>
      <p:graphicFrame>
        <p:nvGraphicFramePr>
          <p:cNvPr id="3" name="Table 2">
            <a:extLst>
              <a:ext uri="{FF2B5EF4-FFF2-40B4-BE49-F238E27FC236}">
                <a16:creationId xmlns:a16="http://schemas.microsoft.com/office/drawing/2014/main" id="{D5DF7360-90C2-4DE4-902D-CCB24FCD9B82}"/>
              </a:ext>
            </a:extLst>
          </p:cNvPr>
          <p:cNvGraphicFramePr>
            <a:graphicFrameLocks noGrp="1"/>
          </p:cNvGraphicFramePr>
          <p:nvPr>
            <p:extLst>
              <p:ext uri="{D42A27DB-BD31-4B8C-83A1-F6EECF244321}">
                <p14:modId xmlns:p14="http://schemas.microsoft.com/office/powerpoint/2010/main" val="3321063283"/>
              </p:ext>
            </p:extLst>
          </p:nvPr>
        </p:nvGraphicFramePr>
        <p:xfrm>
          <a:off x="315910" y="1981200"/>
          <a:ext cx="5651500" cy="1642110"/>
        </p:xfrm>
        <a:graphic>
          <a:graphicData uri="http://schemas.openxmlformats.org/drawingml/2006/table">
            <a:tbl>
              <a:tblPr>
                <a:tableStyleId>{5C22544A-7EE6-4342-B048-85BDC9FD1C3A}</a:tableStyleId>
              </a:tblPr>
              <a:tblGrid>
                <a:gridCol w="1735999">
                  <a:extLst>
                    <a:ext uri="{9D8B030D-6E8A-4147-A177-3AD203B41FA5}">
                      <a16:colId xmlns:a16="http://schemas.microsoft.com/office/drawing/2014/main" val="3145492792"/>
                    </a:ext>
                  </a:extLst>
                </a:gridCol>
                <a:gridCol w="826817">
                  <a:extLst>
                    <a:ext uri="{9D8B030D-6E8A-4147-A177-3AD203B41FA5}">
                      <a16:colId xmlns:a16="http://schemas.microsoft.com/office/drawing/2014/main" val="1896497801"/>
                    </a:ext>
                  </a:extLst>
                </a:gridCol>
                <a:gridCol w="826817">
                  <a:extLst>
                    <a:ext uri="{9D8B030D-6E8A-4147-A177-3AD203B41FA5}">
                      <a16:colId xmlns:a16="http://schemas.microsoft.com/office/drawing/2014/main" val="270732194"/>
                    </a:ext>
                  </a:extLst>
                </a:gridCol>
                <a:gridCol w="826817">
                  <a:extLst>
                    <a:ext uri="{9D8B030D-6E8A-4147-A177-3AD203B41FA5}">
                      <a16:colId xmlns:a16="http://schemas.microsoft.com/office/drawing/2014/main" val="2206777069"/>
                    </a:ext>
                  </a:extLst>
                </a:gridCol>
                <a:gridCol w="826817">
                  <a:extLst>
                    <a:ext uri="{9D8B030D-6E8A-4147-A177-3AD203B41FA5}">
                      <a16:colId xmlns:a16="http://schemas.microsoft.com/office/drawing/2014/main" val="3582005860"/>
                    </a:ext>
                  </a:extLst>
                </a:gridCol>
                <a:gridCol w="608233">
                  <a:extLst>
                    <a:ext uri="{9D8B030D-6E8A-4147-A177-3AD203B41FA5}">
                      <a16:colId xmlns:a16="http://schemas.microsoft.com/office/drawing/2014/main" val="1279186992"/>
                    </a:ext>
                  </a:extLst>
                </a:gridCol>
              </a:tblGrid>
              <a:tr h="190500">
                <a:tc>
                  <a:txBody>
                    <a:bodyPr/>
                    <a:lstStyle/>
                    <a:p>
                      <a:pPr algn="l" fontAlgn="b"/>
                      <a:r>
                        <a:rPr lang="en-US" sz="1100" u="none" strike="noStrike">
                          <a:effectLst/>
                        </a:rPr>
                        <a:t>Term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Estimate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nb-NO" sz="1100" u="none" strike="noStrike">
                          <a:effectLst/>
                        </a:rPr>
                        <a:t>95% C.I.L.L.</a:t>
                      </a:r>
                      <a:endParaRPr lang="nb-NO"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95% C.I.U.L.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Sign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2183458"/>
                  </a:ext>
                </a:extLst>
              </a:tr>
              <a:tr h="190500">
                <a:tc>
                  <a:txBody>
                    <a:bodyPr/>
                    <a:lstStyle/>
                    <a:p>
                      <a:pPr algn="l" fontAlgn="b"/>
                      <a:r>
                        <a:rPr lang="en-US" sz="1100" u="none" strike="noStrike">
                          <a:effectLst/>
                        </a:rPr>
                        <a:t>Week 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&lt;0.001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7037716"/>
                  </a:ext>
                </a:extLst>
              </a:tr>
              <a:tr h="190500">
                <a:tc>
                  <a:txBody>
                    <a:bodyPr/>
                    <a:lstStyle/>
                    <a:p>
                      <a:pPr algn="l" fontAlgn="b"/>
                      <a:r>
                        <a:rPr lang="en-US" sz="1100" u="none" strike="noStrike">
                          <a:effectLst/>
                        </a:rPr>
                        <a:t>Week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4651669"/>
                  </a:ext>
                </a:extLst>
              </a:tr>
              <a:tr h="190500">
                <a:tc>
                  <a:txBody>
                    <a:bodyPr/>
                    <a:lstStyle/>
                    <a:p>
                      <a:pPr algn="l" fontAlgn="b"/>
                      <a:r>
                        <a:rPr lang="en-US" sz="1100" u="none" strike="noStrike">
                          <a:effectLst/>
                        </a:rPr>
                        <a:t>Week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5166714"/>
                  </a:ext>
                </a:extLst>
              </a:tr>
              <a:tr h="190500">
                <a:tc>
                  <a:txBody>
                    <a:bodyPr/>
                    <a:lstStyle/>
                    <a:p>
                      <a:pPr algn="l" fontAlgn="b"/>
                      <a:r>
                        <a:rPr lang="en-US" sz="1100" u="none" strike="noStrike">
                          <a:effectLst/>
                        </a:rPr>
                        <a:t>PEITC/AIN93M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6288450"/>
                  </a:ext>
                </a:extLst>
              </a:tr>
              <a:tr h="190500">
                <a:tc>
                  <a:txBody>
                    <a:bodyPr/>
                    <a:lstStyle/>
                    <a:p>
                      <a:pPr algn="l" fontAlgn="b"/>
                      <a:r>
                        <a:rPr lang="en-US" sz="1100" u="none" strike="noStrike" dirty="0">
                          <a:effectLst/>
                        </a:rPr>
                        <a:t>Week 1:PEITC/Week0:AIN93M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7578029"/>
                  </a:ext>
                </a:extLst>
              </a:tr>
              <a:tr h="190500">
                <a:tc>
                  <a:txBody>
                    <a:bodyPr/>
                    <a:lstStyle/>
                    <a:p>
                      <a:pPr algn="l" fontAlgn="b"/>
                      <a:r>
                        <a:rPr lang="en-US" sz="1100" u="none" strike="noStrike">
                          <a:effectLst/>
                        </a:rPr>
                        <a:t>Week 4:PEITC/Week0:AIN93M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0.694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6049319"/>
                  </a:ext>
                </a:extLst>
              </a:tr>
            </a:tbl>
          </a:graphicData>
        </a:graphic>
      </p:graphicFrame>
      <p:sp>
        <p:nvSpPr>
          <p:cNvPr id="4" name="TextBox 3">
            <a:extLst>
              <a:ext uri="{FF2B5EF4-FFF2-40B4-BE49-F238E27FC236}">
                <a16:creationId xmlns:a16="http://schemas.microsoft.com/office/drawing/2014/main" id="{52BAD4D7-BE80-4A17-B71A-C73A50D632AA}"/>
              </a:ext>
            </a:extLst>
          </p:cNvPr>
          <p:cNvSpPr txBox="1"/>
          <p:nvPr/>
        </p:nvSpPr>
        <p:spPr>
          <a:xfrm>
            <a:off x="2449781" y="1387909"/>
            <a:ext cx="1524000" cy="369332"/>
          </a:xfrm>
          <a:prstGeom prst="rect">
            <a:avLst/>
          </a:prstGeom>
          <a:noFill/>
        </p:spPr>
        <p:txBody>
          <a:bodyPr wrap="square" rtlCol="0">
            <a:spAutoFit/>
          </a:bodyPr>
          <a:lstStyle/>
          <a:p>
            <a:r>
              <a:rPr lang="en-US" dirty="0"/>
              <a:t>Wile Type</a:t>
            </a:r>
          </a:p>
        </p:txBody>
      </p:sp>
      <p:graphicFrame>
        <p:nvGraphicFramePr>
          <p:cNvPr id="5" name="Table 4">
            <a:extLst>
              <a:ext uri="{FF2B5EF4-FFF2-40B4-BE49-F238E27FC236}">
                <a16:creationId xmlns:a16="http://schemas.microsoft.com/office/drawing/2014/main" id="{0EB295DF-FDA5-47B0-83D8-6637EC69BE7C}"/>
              </a:ext>
            </a:extLst>
          </p:cNvPr>
          <p:cNvGraphicFramePr>
            <a:graphicFrameLocks noGrp="1"/>
          </p:cNvGraphicFramePr>
          <p:nvPr>
            <p:extLst>
              <p:ext uri="{D42A27DB-BD31-4B8C-83A1-F6EECF244321}">
                <p14:modId xmlns:p14="http://schemas.microsoft.com/office/powerpoint/2010/main" val="165807243"/>
              </p:ext>
            </p:extLst>
          </p:nvPr>
        </p:nvGraphicFramePr>
        <p:xfrm>
          <a:off x="6246812" y="1981200"/>
          <a:ext cx="5651500" cy="1297305"/>
        </p:xfrm>
        <a:graphic>
          <a:graphicData uri="http://schemas.openxmlformats.org/drawingml/2006/table">
            <a:tbl>
              <a:tblPr>
                <a:tableStyleId>{5C22544A-7EE6-4342-B048-85BDC9FD1C3A}</a:tableStyleId>
              </a:tblPr>
              <a:tblGrid>
                <a:gridCol w="1735999">
                  <a:extLst>
                    <a:ext uri="{9D8B030D-6E8A-4147-A177-3AD203B41FA5}">
                      <a16:colId xmlns:a16="http://schemas.microsoft.com/office/drawing/2014/main" val="3832223224"/>
                    </a:ext>
                  </a:extLst>
                </a:gridCol>
                <a:gridCol w="826817">
                  <a:extLst>
                    <a:ext uri="{9D8B030D-6E8A-4147-A177-3AD203B41FA5}">
                      <a16:colId xmlns:a16="http://schemas.microsoft.com/office/drawing/2014/main" val="1599063831"/>
                    </a:ext>
                  </a:extLst>
                </a:gridCol>
                <a:gridCol w="826817">
                  <a:extLst>
                    <a:ext uri="{9D8B030D-6E8A-4147-A177-3AD203B41FA5}">
                      <a16:colId xmlns:a16="http://schemas.microsoft.com/office/drawing/2014/main" val="3374446536"/>
                    </a:ext>
                  </a:extLst>
                </a:gridCol>
                <a:gridCol w="826817">
                  <a:extLst>
                    <a:ext uri="{9D8B030D-6E8A-4147-A177-3AD203B41FA5}">
                      <a16:colId xmlns:a16="http://schemas.microsoft.com/office/drawing/2014/main" val="910231683"/>
                    </a:ext>
                  </a:extLst>
                </a:gridCol>
                <a:gridCol w="826817">
                  <a:extLst>
                    <a:ext uri="{9D8B030D-6E8A-4147-A177-3AD203B41FA5}">
                      <a16:colId xmlns:a16="http://schemas.microsoft.com/office/drawing/2014/main" val="943385464"/>
                    </a:ext>
                  </a:extLst>
                </a:gridCol>
                <a:gridCol w="608233">
                  <a:extLst>
                    <a:ext uri="{9D8B030D-6E8A-4147-A177-3AD203B41FA5}">
                      <a16:colId xmlns:a16="http://schemas.microsoft.com/office/drawing/2014/main" val="1293547993"/>
                    </a:ext>
                  </a:extLst>
                </a:gridCol>
              </a:tblGrid>
              <a:tr h="190500">
                <a:tc>
                  <a:txBody>
                    <a:bodyPr/>
                    <a:lstStyle/>
                    <a:p>
                      <a:pPr algn="l" fontAlgn="b"/>
                      <a:r>
                        <a:rPr lang="en-US" sz="1100" u="none" strike="noStrike">
                          <a:effectLst/>
                        </a:rPr>
                        <a:t>Term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Estimate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nb-NO" sz="1100" u="none" strike="noStrike">
                          <a:effectLst/>
                        </a:rPr>
                        <a:t>95% C.I.L.L.</a:t>
                      </a:r>
                      <a:endParaRPr lang="nb-NO"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95% C.I.U.L.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Sign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6488332"/>
                  </a:ext>
                </a:extLst>
              </a:tr>
              <a:tr h="190500">
                <a:tc>
                  <a:txBody>
                    <a:bodyPr/>
                    <a:lstStyle/>
                    <a:p>
                      <a:pPr algn="l" fontAlgn="b"/>
                      <a:r>
                        <a:rPr lang="en-US" sz="1100" u="none" strike="noStrike">
                          <a:effectLst/>
                        </a:rPr>
                        <a:t>Week 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&lt;0.001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6237837"/>
                  </a:ext>
                </a:extLst>
              </a:tr>
              <a:tr h="190500">
                <a:tc>
                  <a:txBody>
                    <a:bodyPr/>
                    <a:lstStyle/>
                    <a:p>
                      <a:pPr algn="l" fontAlgn="b"/>
                      <a:r>
                        <a:rPr lang="en-US" sz="1100" u="none" strike="noStrike">
                          <a:effectLst/>
                        </a:rPr>
                        <a:t>Week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&lt;0.001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0172602"/>
                  </a:ext>
                </a:extLst>
              </a:tr>
              <a:tr h="190500">
                <a:tc>
                  <a:txBody>
                    <a:bodyPr/>
                    <a:lstStyle/>
                    <a:p>
                      <a:pPr algn="l" fontAlgn="b"/>
                      <a:r>
                        <a:rPr lang="en-US" sz="1100" u="none" strike="noStrike">
                          <a:effectLst/>
                        </a:rPr>
                        <a:t>Week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277606"/>
                  </a:ext>
                </a:extLst>
              </a:tr>
              <a:tr h="190500">
                <a:tc>
                  <a:txBody>
                    <a:bodyPr/>
                    <a:lstStyle/>
                    <a:p>
                      <a:pPr algn="l" fontAlgn="b"/>
                      <a:r>
                        <a:rPr lang="en-US" sz="1100" u="none" strike="noStrike">
                          <a:effectLst/>
                        </a:rPr>
                        <a:t>PEITC /AIN93M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87374"/>
                  </a:ext>
                </a:extLst>
              </a:tr>
              <a:tr h="190500">
                <a:tc>
                  <a:txBody>
                    <a:bodyPr/>
                    <a:lstStyle/>
                    <a:p>
                      <a:pPr algn="l" fontAlgn="b"/>
                      <a:r>
                        <a:rPr lang="nl-NL" sz="1100" u="none" strike="noStrike">
                          <a:effectLst/>
                        </a:rPr>
                        <a:t>Week 1:DietPEITC/Week0:AIN93M</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0168610"/>
                  </a:ext>
                </a:extLst>
              </a:tr>
            </a:tbl>
          </a:graphicData>
        </a:graphic>
      </p:graphicFrame>
      <p:sp>
        <p:nvSpPr>
          <p:cNvPr id="6" name="TextBox 5">
            <a:extLst>
              <a:ext uri="{FF2B5EF4-FFF2-40B4-BE49-F238E27FC236}">
                <a16:creationId xmlns:a16="http://schemas.microsoft.com/office/drawing/2014/main" id="{0DD7D0FD-1352-43E2-93E7-495E4BDFED5C}"/>
              </a:ext>
            </a:extLst>
          </p:cNvPr>
          <p:cNvSpPr txBox="1"/>
          <p:nvPr/>
        </p:nvSpPr>
        <p:spPr>
          <a:xfrm>
            <a:off x="8475662" y="1387909"/>
            <a:ext cx="1524000" cy="369332"/>
          </a:xfrm>
          <a:prstGeom prst="rect">
            <a:avLst/>
          </a:prstGeom>
          <a:noFill/>
        </p:spPr>
        <p:txBody>
          <a:bodyPr wrap="square" rtlCol="0">
            <a:spAutoFit/>
          </a:bodyPr>
          <a:lstStyle/>
          <a:p>
            <a:r>
              <a:rPr lang="en-US" dirty="0"/>
              <a:t>Nrf2 KO</a:t>
            </a:r>
          </a:p>
        </p:txBody>
      </p:sp>
      <p:sp>
        <p:nvSpPr>
          <p:cNvPr id="7" name="TextBox 6">
            <a:extLst>
              <a:ext uri="{FF2B5EF4-FFF2-40B4-BE49-F238E27FC236}">
                <a16:creationId xmlns:a16="http://schemas.microsoft.com/office/drawing/2014/main" id="{A3D222CC-3AFD-439B-A245-17A0625C6F56}"/>
              </a:ext>
            </a:extLst>
          </p:cNvPr>
          <p:cNvSpPr txBox="1"/>
          <p:nvPr/>
        </p:nvSpPr>
        <p:spPr>
          <a:xfrm>
            <a:off x="4265612" y="327779"/>
            <a:ext cx="3962400" cy="369332"/>
          </a:xfrm>
          <a:prstGeom prst="rect">
            <a:avLst/>
          </a:prstGeom>
          <a:noFill/>
        </p:spPr>
        <p:txBody>
          <a:bodyPr wrap="square" rtlCol="0">
            <a:spAutoFit/>
          </a:bodyPr>
          <a:lstStyle/>
          <a:p>
            <a:r>
              <a:rPr lang="en-US" dirty="0"/>
              <a:t>Bacteroidetes/Firmicutes Analysis</a:t>
            </a:r>
          </a:p>
        </p:txBody>
      </p:sp>
      <p:sp>
        <p:nvSpPr>
          <p:cNvPr id="8" name="TextBox 7">
            <a:extLst>
              <a:ext uri="{FF2B5EF4-FFF2-40B4-BE49-F238E27FC236}">
                <a16:creationId xmlns:a16="http://schemas.microsoft.com/office/drawing/2014/main" id="{F9EF6E5A-E890-4293-B25F-05416BF2AF87}"/>
              </a:ext>
            </a:extLst>
          </p:cNvPr>
          <p:cNvSpPr txBox="1"/>
          <p:nvPr/>
        </p:nvSpPr>
        <p:spPr>
          <a:xfrm>
            <a:off x="3379513" y="4530928"/>
            <a:ext cx="5041900" cy="369332"/>
          </a:xfrm>
          <a:prstGeom prst="rect">
            <a:avLst/>
          </a:prstGeom>
          <a:noFill/>
        </p:spPr>
        <p:txBody>
          <a:bodyPr wrap="square" rtlCol="0">
            <a:spAutoFit/>
          </a:bodyPr>
          <a:lstStyle/>
          <a:p>
            <a:r>
              <a:rPr lang="en-US" dirty="0"/>
              <a:t>Means and SEM of Bacteroidetes/Firmicutes Ratios  </a:t>
            </a:r>
          </a:p>
        </p:txBody>
      </p:sp>
    </p:spTree>
    <p:extLst>
      <p:ext uri="{BB962C8B-B14F-4D97-AF65-F5344CB8AC3E}">
        <p14:creationId xmlns:p14="http://schemas.microsoft.com/office/powerpoint/2010/main" val="67666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73405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Figure4: PCA at Phylum level. Experiments 1 and 2 (left), and 3 (right).</a:t>
            </a:r>
          </a:p>
        </p:txBody>
      </p:sp>
      <p:pic>
        <p:nvPicPr>
          <p:cNvPr id="5" name="Picture 4" descr="Chart, scatter chart&#10;&#10;Description automatically generated">
            <a:extLst>
              <a:ext uri="{FF2B5EF4-FFF2-40B4-BE49-F238E27FC236}">
                <a16:creationId xmlns:a16="http://schemas.microsoft.com/office/drawing/2014/main" id="{9A42CE9F-B218-444E-BF1A-52D599183D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1371600"/>
            <a:ext cx="5652238" cy="4710199"/>
          </a:xfrm>
          <a:prstGeom prst="rect">
            <a:avLst/>
          </a:prstGeom>
        </p:spPr>
      </p:pic>
      <p:pic>
        <p:nvPicPr>
          <p:cNvPr id="6" name="Picture 5" descr="Chart, scatter chart&#10;&#10;Description automatically generated">
            <a:extLst>
              <a:ext uri="{FF2B5EF4-FFF2-40B4-BE49-F238E27FC236}">
                <a16:creationId xmlns:a16="http://schemas.microsoft.com/office/drawing/2014/main" id="{AAB36AB0-0EB7-4372-9ACE-80E0D8E04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5450" y="1555735"/>
            <a:ext cx="5431276" cy="4526064"/>
          </a:xfrm>
          <a:prstGeom prst="rect">
            <a:avLst/>
          </a:prstGeom>
        </p:spPr>
      </p:pic>
    </p:spTree>
    <p:extLst>
      <p:ext uri="{BB962C8B-B14F-4D97-AF65-F5344CB8AC3E}">
        <p14:creationId xmlns:p14="http://schemas.microsoft.com/office/powerpoint/2010/main" val="17162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FCD88-69C1-CE41-8B4C-CABE9089BE42}"/>
              </a:ext>
            </a:extLst>
          </p:cNvPr>
          <p:cNvPicPr>
            <a:picLocks noChangeAspect="1"/>
          </p:cNvPicPr>
          <p:nvPr/>
        </p:nvPicPr>
        <p:blipFill rotWithShape="1">
          <a:blip r:embed="rId3"/>
          <a:srcRect l="14232" t="12266" r="3464" b="15075"/>
          <a:stretch/>
        </p:blipFill>
        <p:spPr>
          <a:xfrm>
            <a:off x="375626" y="434933"/>
            <a:ext cx="5183940" cy="3153958"/>
          </a:xfrm>
          <a:prstGeom prst="rect">
            <a:avLst/>
          </a:prstGeom>
        </p:spPr>
      </p:pic>
      <p:pic>
        <p:nvPicPr>
          <p:cNvPr id="6" name="Picture 5">
            <a:extLst>
              <a:ext uri="{FF2B5EF4-FFF2-40B4-BE49-F238E27FC236}">
                <a16:creationId xmlns:a16="http://schemas.microsoft.com/office/drawing/2014/main" id="{D7EB2650-BFF1-5344-BA05-D06C6F6C3742}"/>
              </a:ext>
            </a:extLst>
          </p:cNvPr>
          <p:cNvPicPr>
            <a:picLocks noChangeAspect="1"/>
          </p:cNvPicPr>
          <p:nvPr/>
        </p:nvPicPr>
        <p:blipFill rotWithShape="1">
          <a:blip r:embed="rId4"/>
          <a:srcRect l="12383" t="12044" r="7678" b="10427"/>
          <a:stretch/>
        </p:blipFill>
        <p:spPr>
          <a:xfrm>
            <a:off x="5730874" y="493157"/>
            <a:ext cx="5030100" cy="3088787"/>
          </a:xfrm>
          <a:prstGeom prst="rect">
            <a:avLst/>
          </a:prstGeom>
        </p:spPr>
      </p:pic>
      <p:sp>
        <p:nvSpPr>
          <p:cNvPr id="8" name="TextBox 7"/>
          <p:cNvSpPr txBox="1"/>
          <p:nvPr/>
        </p:nvSpPr>
        <p:spPr>
          <a:xfrm>
            <a:off x="375626" y="152400"/>
            <a:ext cx="109517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5:</a:t>
            </a:r>
          </a:p>
        </p:txBody>
      </p:sp>
      <p:sp>
        <p:nvSpPr>
          <p:cNvPr id="7" name="TextBox 6"/>
          <p:cNvSpPr txBox="1"/>
          <p:nvPr/>
        </p:nvSpPr>
        <p:spPr>
          <a:xfrm>
            <a:off x="1466291" y="376823"/>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9" name="TextBox 8"/>
          <p:cNvSpPr txBox="1"/>
          <p:nvPr/>
        </p:nvSpPr>
        <p:spPr>
          <a:xfrm>
            <a:off x="6821539" y="308491"/>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pic>
        <p:nvPicPr>
          <p:cNvPr id="10" name="Picture 9">
            <a:extLst>
              <a:ext uri="{FF2B5EF4-FFF2-40B4-BE49-F238E27FC236}">
                <a16:creationId xmlns:a16="http://schemas.microsoft.com/office/drawing/2014/main" id="{FF2318E9-70C8-314A-8522-D6D9C186A386}"/>
              </a:ext>
            </a:extLst>
          </p:cNvPr>
          <p:cNvPicPr>
            <a:picLocks noChangeAspect="1"/>
          </p:cNvPicPr>
          <p:nvPr/>
        </p:nvPicPr>
        <p:blipFill rotWithShape="1">
          <a:blip r:embed="rId5"/>
          <a:srcRect l="9334" t="11093" r="11612" b="6979"/>
          <a:stretch/>
        </p:blipFill>
        <p:spPr>
          <a:xfrm>
            <a:off x="684212" y="3545288"/>
            <a:ext cx="4343400" cy="3239324"/>
          </a:xfrm>
          <a:prstGeom prst="rect">
            <a:avLst/>
          </a:prstGeom>
        </p:spPr>
      </p:pic>
      <p:pic>
        <p:nvPicPr>
          <p:cNvPr id="11" name="Picture 10">
            <a:extLst>
              <a:ext uri="{FF2B5EF4-FFF2-40B4-BE49-F238E27FC236}">
                <a16:creationId xmlns:a16="http://schemas.microsoft.com/office/drawing/2014/main" id="{F64AA84C-CF40-D540-809B-F728B60632D4}"/>
              </a:ext>
            </a:extLst>
          </p:cNvPr>
          <p:cNvPicPr>
            <a:picLocks noChangeAspect="1"/>
          </p:cNvPicPr>
          <p:nvPr/>
        </p:nvPicPr>
        <p:blipFill rotWithShape="1">
          <a:blip r:embed="rId6"/>
          <a:srcRect l="9174" t="6812" r="5039" b="6701"/>
          <a:stretch/>
        </p:blipFill>
        <p:spPr>
          <a:xfrm>
            <a:off x="6197599" y="3458913"/>
            <a:ext cx="4709423" cy="3325699"/>
          </a:xfrm>
          <a:prstGeom prst="rect">
            <a:avLst/>
          </a:prstGeom>
        </p:spPr>
      </p:pic>
      <p:sp>
        <p:nvSpPr>
          <p:cNvPr id="13" name="TextBox 12"/>
          <p:cNvSpPr txBox="1"/>
          <p:nvPr/>
        </p:nvSpPr>
        <p:spPr>
          <a:xfrm>
            <a:off x="1522412" y="3396202"/>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15" name="TextBox 14"/>
          <p:cNvSpPr txBox="1"/>
          <p:nvPr/>
        </p:nvSpPr>
        <p:spPr>
          <a:xfrm>
            <a:off x="7039097" y="3378683"/>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473546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47B7B-8D09-A74D-8456-A0C82E4ADA52}"/>
              </a:ext>
            </a:extLst>
          </p:cNvPr>
          <p:cNvPicPr>
            <a:picLocks noChangeAspect="1"/>
          </p:cNvPicPr>
          <p:nvPr/>
        </p:nvPicPr>
        <p:blipFill rotWithShape="1">
          <a:blip r:embed="rId3"/>
          <a:srcRect l="13122" t="7279"/>
          <a:stretch/>
        </p:blipFill>
        <p:spPr>
          <a:xfrm>
            <a:off x="620506" y="1673603"/>
            <a:ext cx="4765234" cy="3815283"/>
          </a:xfrm>
          <a:prstGeom prst="rect">
            <a:avLst/>
          </a:prstGeom>
        </p:spPr>
      </p:pic>
      <p:pic>
        <p:nvPicPr>
          <p:cNvPr id="5" name="Picture 4">
            <a:extLst>
              <a:ext uri="{FF2B5EF4-FFF2-40B4-BE49-F238E27FC236}">
                <a16:creationId xmlns:a16="http://schemas.microsoft.com/office/drawing/2014/main" id="{321251D6-076B-CB4E-BE2B-BD43ACF05DCD}"/>
              </a:ext>
            </a:extLst>
          </p:cNvPr>
          <p:cNvPicPr>
            <a:picLocks noChangeAspect="1"/>
          </p:cNvPicPr>
          <p:nvPr/>
        </p:nvPicPr>
        <p:blipFill rotWithShape="1">
          <a:blip r:embed="rId4"/>
          <a:srcRect l="12763" t="9597" r="20149" b="8546"/>
          <a:stretch/>
        </p:blipFill>
        <p:spPr>
          <a:xfrm>
            <a:off x="5848283" y="1828800"/>
            <a:ext cx="3679758" cy="3368252"/>
          </a:xfrm>
          <a:prstGeom prst="rect">
            <a:avLst/>
          </a:prstGeom>
        </p:spPr>
      </p:pic>
      <p:pic>
        <p:nvPicPr>
          <p:cNvPr id="8" name="Picture 7">
            <a:extLst>
              <a:ext uri="{FF2B5EF4-FFF2-40B4-BE49-F238E27FC236}">
                <a16:creationId xmlns:a16="http://schemas.microsoft.com/office/drawing/2014/main" id="{F1E40152-7DBF-0447-A0FA-D0342021AE6E}"/>
              </a:ext>
            </a:extLst>
          </p:cNvPr>
          <p:cNvPicPr>
            <a:picLocks noChangeAspect="1"/>
          </p:cNvPicPr>
          <p:nvPr/>
        </p:nvPicPr>
        <p:blipFill rotWithShape="1">
          <a:blip r:embed="rId5"/>
          <a:srcRect l="7775" t="21941" r="9197" b="20297"/>
          <a:stretch/>
        </p:blipFill>
        <p:spPr>
          <a:xfrm>
            <a:off x="9558204" y="1848777"/>
            <a:ext cx="2125228" cy="2875623"/>
          </a:xfrm>
          <a:prstGeom prst="rect">
            <a:avLst/>
          </a:prstGeom>
        </p:spPr>
      </p:pic>
      <p:sp>
        <p:nvSpPr>
          <p:cNvPr id="9" name="TextBox 8"/>
          <p:cNvSpPr txBox="1"/>
          <p:nvPr/>
        </p:nvSpPr>
        <p:spPr>
          <a:xfrm>
            <a:off x="379412" y="240330"/>
            <a:ext cx="10310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6</a:t>
            </a:r>
          </a:p>
        </p:txBody>
      </p:sp>
      <p:sp>
        <p:nvSpPr>
          <p:cNvPr id="6" name="TextBox 5"/>
          <p:cNvSpPr txBox="1"/>
          <p:nvPr/>
        </p:nvSpPr>
        <p:spPr>
          <a:xfrm>
            <a:off x="823443" y="1219200"/>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7" name="TextBox 6"/>
          <p:cNvSpPr txBox="1"/>
          <p:nvPr/>
        </p:nvSpPr>
        <p:spPr>
          <a:xfrm>
            <a:off x="6018212" y="1273553"/>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410933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30E820-816D-6D4A-8376-60B073BC0380}"/>
              </a:ext>
            </a:extLst>
          </p:cNvPr>
          <p:cNvPicPr>
            <a:picLocks noChangeAspect="1"/>
          </p:cNvPicPr>
          <p:nvPr/>
        </p:nvPicPr>
        <p:blipFill rotWithShape="1">
          <a:blip r:embed="rId3"/>
          <a:srcRect l="14662" t="7700" r="22996" b="7489"/>
          <a:stretch/>
        </p:blipFill>
        <p:spPr>
          <a:xfrm>
            <a:off x="289283" y="1724616"/>
            <a:ext cx="3191478" cy="3257149"/>
          </a:xfrm>
          <a:prstGeom prst="rect">
            <a:avLst/>
          </a:prstGeom>
        </p:spPr>
      </p:pic>
      <p:pic>
        <p:nvPicPr>
          <p:cNvPr id="10" name="Picture 9">
            <a:extLst>
              <a:ext uri="{FF2B5EF4-FFF2-40B4-BE49-F238E27FC236}">
                <a16:creationId xmlns:a16="http://schemas.microsoft.com/office/drawing/2014/main" id="{2B33D540-218A-EB47-BB4D-FFE7EBF8E375}"/>
              </a:ext>
            </a:extLst>
          </p:cNvPr>
          <p:cNvPicPr>
            <a:picLocks noChangeAspect="1"/>
          </p:cNvPicPr>
          <p:nvPr/>
        </p:nvPicPr>
        <p:blipFill rotWithShape="1">
          <a:blip r:embed="rId4"/>
          <a:srcRect l="4493" t="20084" r="12807" b="19831"/>
          <a:stretch/>
        </p:blipFill>
        <p:spPr>
          <a:xfrm>
            <a:off x="3493778" y="1643891"/>
            <a:ext cx="2419238" cy="3418596"/>
          </a:xfrm>
          <a:prstGeom prst="rect">
            <a:avLst/>
          </a:prstGeom>
        </p:spPr>
      </p:pic>
      <p:pic>
        <p:nvPicPr>
          <p:cNvPr id="12" name="Picture 11">
            <a:extLst>
              <a:ext uri="{FF2B5EF4-FFF2-40B4-BE49-F238E27FC236}">
                <a16:creationId xmlns:a16="http://schemas.microsoft.com/office/drawing/2014/main" id="{D3A30074-E5DA-A64A-BC50-E8D04422D0B7}"/>
              </a:ext>
            </a:extLst>
          </p:cNvPr>
          <p:cNvPicPr>
            <a:picLocks noChangeAspect="1"/>
          </p:cNvPicPr>
          <p:nvPr/>
        </p:nvPicPr>
        <p:blipFill rotWithShape="1">
          <a:blip r:embed="rId5"/>
          <a:srcRect l="15480" t="7583" r="23443" b="7605"/>
          <a:stretch/>
        </p:blipFill>
        <p:spPr>
          <a:xfrm>
            <a:off x="6455564" y="1643891"/>
            <a:ext cx="3126719" cy="3257188"/>
          </a:xfrm>
          <a:prstGeom prst="rect">
            <a:avLst/>
          </a:prstGeom>
        </p:spPr>
      </p:pic>
      <p:pic>
        <p:nvPicPr>
          <p:cNvPr id="14" name="Picture 13">
            <a:extLst>
              <a:ext uri="{FF2B5EF4-FFF2-40B4-BE49-F238E27FC236}">
                <a16:creationId xmlns:a16="http://schemas.microsoft.com/office/drawing/2014/main" id="{AF6AA991-AFE7-EE44-AA25-9A1D8961F6AE}"/>
              </a:ext>
            </a:extLst>
          </p:cNvPr>
          <p:cNvPicPr>
            <a:picLocks noChangeAspect="1"/>
          </p:cNvPicPr>
          <p:nvPr/>
        </p:nvPicPr>
        <p:blipFill rotWithShape="1">
          <a:blip r:embed="rId6"/>
          <a:srcRect l="11287" t="22584" r="8966" b="21555"/>
          <a:stretch/>
        </p:blipFill>
        <p:spPr>
          <a:xfrm>
            <a:off x="9535060" y="1643893"/>
            <a:ext cx="2478656" cy="3376909"/>
          </a:xfrm>
          <a:prstGeom prst="rect">
            <a:avLst/>
          </a:prstGeom>
        </p:spPr>
      </p:pic>
      <p:sp>
        <p:nvSpPr>
          <p:cNvPr id="11" name="TextBox 10"/>
          <p:cNvSpPr txBox="1"/>
          <p:nvPr/>
        </p:nvSpPr>
        <p:spPr>
          <a:xfrm>
            <a:off x="379412" y="240330"/>
            <a:ext cx="103105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7</a:t>
            </a:r>
          </a:p>
        </p:txBody>
      </p:sp>
      <p:sp>
        <p:nvSpPr>
          <p:cNvPr id="7" name="TextBox 6"/>
          <p:cNvSpPr txBox="1"/>
          <p:nvPr/>
        </p:nvSpPr>
        <p:spPr>
          <a:xfrm>
            <a:off x="381673" y="125188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9" name="TextBox 8"/>
          <p:cNvSpPr txBox="1"/>
          <p:nvPr/>
        </p:nvSpPr>
        <p:spPr>
          <a:xfrm>
            <a:off x="6455564" y="1268135"/>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95741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440383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8: </a:t>
            </a:r>
            <a:r>
              <a:rPr lang="en-US" dirty="0" err="1">
                <a:latin typeface="Arial" panose="020B0604020202020204" pitchFamily="34" charset="0"/>
                <a:cs typeface="Arial" panose="020B0604020202020204" pitchFamily="34" charset="0"/>
              </a:rPr>
              <a:t>Aminoacids</a:t>
            </a:r>
            <a:r>
              <a:rPr lang="en-US" dirty="0">
                <a:latin typeface="Arial" panose="020B0604020202020204" pitchFamily="34" charset="0"/>
                <a:cs typeface="Arial" panose="020B0604020202020204" pitchFamily="34" charset="0"/>
              </a:rPr>
              <a:t> (Experiment 3 only)</a:t>
            </a:r>
          </a:p>
        </p:txBody>
      </p:sp>
      <p:pic>
        <p:nvPicPr>
          <p:cNvPr id="7" name="Picture 6" descr="Chart, scatter chart&#10;&#10;Description automatically generated">
            <a:extLst>
              <a:ext uri="{FF2B5EF4-FFF2-40B4-BE49-F238E27FC236}">
                <a16:creationId xmlns:a16="http://schemas.microsoft.com/office/drawing/2014/main" id="{9D8D7652-FC2D-4871-9A46-F5A7F0E5B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212" y="1066800"/>
            <a:ext cx="5534413" cy="5534413"/>
          </a:xfrm>
          <a:prstGeom prst="rect">
            <a:avLst/>
          </a:prstGeom>
        </p:spPr>
      </p:pic>
      <p:pic>
        <p:nvPicPr>
          <p:cNvPr id="8" name="Picture 7">
            <a:extLst>
              <a:ext uri="{FF2B5EF4-FFF2-40B4-BE49-F238E27FC236}">
                <a16:creationId xmlns:a16="http://schemas.microsoft.com/office/drawing/2014/main" id="{DA17B86B-F58F-45F3-B8BC-3645DE9F24A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18212" y="1066800"/>
            <a:ext cx="5534414" cy="5534414"/>
          </a:xfrm>
          <a:prstGeom prst="rect">
            <a:avLst/>
          </a:prstGeom>
        </p:spPr>
      </p:pic>
    </p:spTree>
    <p:extLst>
      <p:ext uri="{BB962C8B-B14F-4D97-AF65-F5344CB8AC3E}">
        <p14:creationId xmlns:p14="http://schemas.microsoft.com/office/powerpoint/2010/main" val="279356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BD988-861B-45BF-9325-8B92821AFE8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2" y="533400"/>
            <a:ext cx="5486400" cy="5486400"/>
          </a:xfrm>
          <a:prstGeom prst="rect">
            <a:avLst/>
          </a:prstGeom>
          <a:noFill/>
          <a:ln>
            <a:noFill/>
          </a:ln>
        </p:spPr>
      </p:pic>
      <p:pic>
        <p:nvPicPr>
          <p:cNvPr id="4" name="Picture 3">
            <a:extLst>
              <a:ext uri="{FF2B5EF4-FFF2-40B4-BE49-F238E27FC236}">
                <a16:creationId xmlns:a16="http://schemas.microsoft.com/office/drawing/2014/main" id="{6AD49757-3F6C-447E-802F-55F40B55C04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9213" y="533400"/>
            <a:ext cx="5486400" cy="5486400"/>
          </a:xfrm>
          <a:prstGeom prst="rect">
            <a:avLst/>
          </a:prstGeom>
          <a:noFill/>
          <a:ln>
            <a:noFill/>
          </a:ln>
        </p:spPr>
      </p:pic>
      <p:sp>
        <p:nvSpPr>
          <p:cNvPr id="5" name="TextBox 4">
            <a:extLst>
              <a:ext uri="{FF2B5EF4-FFF2-40B4-BE49-F238E27FC236}">
                <a16:creationId xmlns:a16="http://schemas.microsoft.com/office/drawing/2014/main" id="{4E618D8A-1EA9-4558-9CAA-8CB04D2E6620}"/>
              </a:ext>
            </a:extLst>
          </p:cNvPr>
          <p:cNvSpPr txBox="1"/>
          <p:nvPr/>
        </p:nvSpPr>
        <p:spPr>
          <a:xfrm>
            <a:off x="455612" y="381000"/>
            <a:ext cx="434734" cy="369332"/>
          </a:xfrm>
          <a:prstGeom prst="rect">
            <a:avLst/>
          </a:prstGeom>
          <a:noFill/>
        </p:spPr>
        <p:txBody>
          <a:bodyPr wrap="none" rtlCol="0">
            <a:spAutoFit/>
          </a:bodyPr>
          <a:lstStyle/>
          <a:p>
            <a:r>
              <a:rPr lang="en-US" dirty="0"/>
              <a:t>4A</a:t>
            </a:r>
          </a:p>
        </p:txBody>
      </p:sp>
      <p:sp>
        <p:nvSpPr>
          <p:cNvPr id="6" name="TextBox 5">
            <a:extLst>
              <a:ext uri="{FF2B5EF4-FFF2-40B4-BE49-F238E27FC236}">
                <a16:creationId xmlns:a16="http://schemas.microsoft.com/office/drawing/2014/main" id="{2F1F1E69-2841-41E1-97A0-2D57DF597A9D}"/>
              </a:ext>
            </a:extLst>
          </p:cNvPr>
          <p:cNvSpPr txBox="1"/>
          <p:nvPr/>
        </p:nvSpPr>
        <p:spPr>
          <a:xfrm>
            <a:off x="6094412" y="533400"/>
            <a:ext cx="426720" cy="369332"/>
          </a:xfrm>
          <a:prstGeom prst="rect">
            <a:avLst/>
          </a:prstGeom>
          <a:noFill/>
        </p:spPr>
        <p:txBody>
          <a:bodyPr wrap="none" rtlCol="0">
            <a:spAutoFit/>
          </a:bodyPr>
          <a:lstStyle/>
          <a:p>
            <a:r>
              <a:rPr lang="en-US" dirty="0"/>
              <a:t>4B</a:t>
            </a:r>
          </a:p>
        </p:txBody>
      </p:sp>
    </p:spTree>
    <p:extLst>
      <p:ext uri="{BB962C8B-B14F-4D97-AF65-F5344CB8AC3E}">
        <p14:creationId xmlns:p14="http://schemas.microsoft.com/office/powerpoint/2010/main" val="1605509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E978E-D306-4654-A0D3-3DA06D12A5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1212" y="152400"/>
            <a:ext cx="4953000" cy="4733611"/>
          </a:xfrm>
          <a:prstGeom prst="rect">
            <a:avLst/>
          </a:prstGeom>
          <a:noFill/>
          <a:ln>
            <a:noFill/>
          </a:ln>
        </p:spPr>
      </p:pic>
      <p:sp>
        <p:nvSpPr>
          <p:cNvPr id="3" name="TextBox 2">
            <a:extLst>
              <a:ext uri="{FF2B5EF4-FFF2-40B4-BE49-F238E27FC236}">
                <a16:creationId xmlns:a16="http://schemas.microsoft.com/office/drawing/2014/main" id="{E7A32435-D24D-4210-B2C9-4585DD08FB89}"/>
              </a:ext>
            </a:extLst>
          </p:cNvPr>
          <p:cNvSpPr txBox="1"/>
          <p:nvPr/>
        </p:nvSpPr>
        <p:spPr>
          <a:xfrm>
            <a:off x="2665412" y="762000"/>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2E3305D7-24C0-4EA0-A796-99611DFAA7C0}"/>
              </a:ext>
            </a:extLst>
          </p:cNvPr>
          <p:cNvSpPr txBox="1"/>
          <p:nvPr/>
        </p:nvSpPr>
        <p:spPr>
          <a:xfrm>
            <a:off x="417512" y="4222189"/>
            <a:ext cx="11353800" cy="2223622"/>
          </a:xfrm>
          <a:prstGeom prst="rect">
            <a:avLst/>
          </a:prstGeom>
          <a:noFill/>
        </p:spPr>
        <p:txBody>
          <a:bodyPr wrap="square">
            <a:spAutoFit/>
          </a:bodyPr>
          <a:lstStyle/>
          <a:p>
            <a:pPr marL="0" marR="0" algn="just">
              <a:lnSpc>
                <a:spcPct val="200000"/>
              </a:lnSpc>
              <a:spcBef>
                <a:spcPts val="0"/>
              </a:spcBef>
              <a:spcAft>
                <a:spcPts val="0"/>
              </a:spcAft>
            </a:pPr>
            <a:r>
              <a:rPr lang="en-US" sz="1800" i="1" kern="100" dirty="0">
                <a:effectLst/>
                <a:latin typeface="Times New Roman" panose="02020603050405020304" pitchFamily="18" charset="0"/>
                <a:ea typeface="SimSun" panose="02010600030101010101" pitchFamily="2" charset="-122"/>
                <a:cs typeface="Times New Roman" panose="02020603050405020304" pitchFamily="18" charset="0"/>
              </a:rPr>
              <a:t>Figure 4</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Biplots of bacterial metabolites. The points represent individual samples are color-coded by treatment and diet or by genotype. The arrows show the direction of the increased amount and relative magnitude of the effect of each microbial metabolite. (a) Biplot of amino acids color-coded by treatment and diet; (b) biplot of bile acids color-coded by genotype; (c) biplot of SFA color-coded by treatment; (b) biplot of SFA color-coded by genotype.</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7963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386E-DF07-4D20-8588-90CF42FEE5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2" y="607925"/>
            <a:ext cx="7315200" cy="4191000"/>
          </a:xfrm>
          <a:prstGeom prst="rect">
            <a:avLst/>
          </a:prstGeom>
          <a:noFill/>
          <a:ln>
            <a:noFill/>
          </a:ln>
        </p:spPr>
      </p:pic>
      <p:sp>
        <p:nvSpPr>
          <p:cNvPr id="4" name="TextBox 3">
            <a:extLst>
              <a:ext uri="{FF2B5EF4-FFF2-40B4-BE49-F238E27FC236}">
                <a16:creationId xmlns:a16="http://schemas.microsoft.com/office/drawing/2014/main" id="{49081761-559D-42EA-8A7A-FBC29DC86341}"/>
              </a:ext>
            </a:extLst>
          </p:cNvPr>
          <p:cNvSpPr txBox="1"/>
          <p:nvPr/>
        </p:nvSpPr>
        <p:spPr>
          <a:xfrm>
            <a:off x="684212" y="4800600"/>
            <a:ext cx="11201400" cy="1669624"/>
          </a:xfrm>
          <a:prstGeom prst="rect">
            <a:avLst/>
          </a:prstGeom>
          <a:noFill/>
        </p:spPr>
        <p:txBody>
          <a:bodyPr wrap="square">
            <a:spAutoFit/>
          </a:bodyPr>
          <a:lstStyle/>
          <a:p>
            <a:pPr marL="0" marR="0" algn="just">
              <a:lnSpc>
                <a:spcPct val="200000"/>
              </a:lnSpc>
              <a:spcBef>
                <a:spcPts val="0"/>
              </a:spcBef>
              <a:spcAft>
                <a:spcPts val="0"/>
              </a:spcAft>
            </a:pPr>
            <a:r>
              <a:rPr lang="en-US" sz="1800" b="1" i="1" kern="100" dirty="0">
                <a:effectLst/>
                <a:latin typeface="Times New Roman" panose="02020603050405020304" pitchFamily="18" charset="0"/>
                <a:ea typeface="SimSun" panose="02010600030101010101" pitchFamily="2" charset="-122"/>
                <a:cs typeface="Times New Roman" panose="02020603050405020304" pitchFamily="18" charset="0"/>
              </a:rPr>
              <a:t>Figure 5</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Biplots of bacterial metabolites. The points represent individual samples are color-coded by treatment and diet (a) or by genotype (b). The arrows show the direction of the increased amount and relative magnitude of the effect of each microbial metabolite and color-coded by the type of metabolite.</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405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82E71-9D34-44AD-8514-0261494E445B}"/>
              </a:ext>
            </a:extLst>
          </p:cNvPr>
          <p:cNvPicPr>
            <a:picLocks noChangeAspect="1"/>
          </p:cNvPicPr>
          <p:nvPr/>
        </p:nvPicPr>
        <p:blipFill>
          <a:blip r:embed="rId2"/>
          <a:stretch>
            <a:fillRect/>
          </a:stretch>
        </p:blipFill>
        <p:spPr>
          <a:xfrm>
            <a:off x="379412" y="1143000"/>
            <a:ext cx="5957316" cy="2653284"/>
          </a:xfrm>
          <a:prstGeom prst="rect">
            <a:avLst/>
          </a:prstGeom>
        </p:spPr>
      </p:pic>
      <p:sp>
        <p:nvSpPr>
          <p:cNvPr id="5" name="TextBox 4">
            <a:extLst>
              <a:ext uri="{FF2B5EF4-FFF2-40B4-BE49-F238E27FC236}">
                <a16:creationId xmlns:a16="http://schemas.microsoft.com/office/drawing/2014/main" id="{15B7E384-E653-4C0A-847F-6564EFB0A74F}"/>
              </a:ext>
            </a:extLst>
          </p:cNvPr>
          <p:cNvSpPr txBox="1"/>
          <p:nvPr/>
        </p:nvSpPr>
        <p:spPr>
          <a:xfrm>
            <a:off x="310908" y="228600"/>
            <a:ext cx="10126904" cy="561629"/>
          </a:xfrm>
          <a:prstGeom prst="rect">
            <a:avLst/>
          </a:prstGeom>
          <a:noFill/>
        </p:spPr>
        <p:txBody>
          <a:bodyPr wrap="square">
            <a:spAutoFit/>
          </a:bodyPr>
          <a:lstStyle/>
          <a:p>
            <a:pPr marL="0" marR="0" algn="just">
              <a:lnSpc>
                <a:spcPct val="200000"/>
              </a:lnSpc>
              <a:spcBef>
                <a:spcPts val="0"/>
              </a:spcBef>
              <a:spcAft>
                <a:spcPts val="0"/>
              </a:spcAft>
            </a:pP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Table 3</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multinomial regression predictions of treatment groups by microbial metabolite PCA</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188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49E612EC-8144-4F73-B6DA-EA3781764D09}"/>
              </a:ext>
            </a:extLst>
          </p:cNvPr>
          <p:cNvSpPr txBox="1"/>
          <p:nvPr/>
        </p:nvSpPr>
        <p:spPr>
          <a:xfrm>
            <a:off x="6366983" y="1447800"/>
            <a:ext cx="4177018" cy="369332"/>
          </a:xfrm>
          <a:prstGeom prst="rect">
            <a:avLst/>
          </a:prstGeom>
          <a:solidFill>
            <a:schemeClr val="bg1">
              <a:lumMod val="50000"/>
            </a:schemeClr>
          </a:solidFill>
        </p:spPr>
        <p:txBody>
          <a:bodyPr wrap="square" rtlCol="0">
            <a:spAutoFit/>
          </a:bodyPr>
          <a:lstStyle/>
          <a:p>
            <a:r>
              <a:rPr lang="en-US" b="1" i="1" dirty="0">
                <a:solidFill>
                  <a:schemeClr val="bg1"/>
                </a:solidFill>
                <a:latin typeface="Arial" panose="020B0604020202020204" pitchFamily="34" charset="0"/>
                <a:cs typeface="Arial" panose="020B0604020202020204" pitchFamily="34" charset="0"/>
              </a:rPr>
              <a:t>AIN93M : Groups 1, 3, 5, 6, 9 and 10 </a:t>
            </a:r>
          </a:p>
        </p:txBody>
      </p:sp>
      <p:sp>
        <p:nvSpPr>
          <p:cNvPr id="44" name="Right Brace 43">
            <a:extLst>
              <a:ext uri="{FF2B5EF4-FFF2-40B4-BE49-F238E27FC236}">
                <a16:creationId xmlns:a16="http://schemas.microsoft.com/office/drawing/2014/main" id="{DCCC31B8-DFB1-43B2-9EE2-49D9D2732F66}"/>
              </a:ext>
            </a:extLst>
          </p:cNvPr>
          <p:cNvSpPr/>
          <p:nvPr/>
        </p:nvSpPr>
        <p:spPr>
          <a:xfrm rot="16200000">
            <a:off x="8125969" y="-1275394"/>
            <a:ext cx="517242" cy="68605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F7B846B6-100C-4330-B991-5730350A2BCC}"/>
              </a:ext>
            </a:extLst>
          </p:cNvPr>
          <p:cNvGrpSpPr/>
          <p:nvPr/>
        </p:nvGrpSpPr>
        <p:grpSpPr>
          <a:xfrm>
            <a:off x="4261694" y="3766591"/>
            <a:ext cx="7655021" cy="710592"/>
            <a:chOff x="2341692" y="3971289"/>
            <a:chExt cx="6168054" cy="687136"/>
          </a:xfrm>
        </p:grpSpPr>
        <p:grpSp>
          <p:nvGrpSpPr>
            <p:cNvPr id="52" name="Group 51">
              <a:extLst>
                <a:ext uri="{FF2B5EF4-FFF2-40B4-BE49-F238E27FC236}">
                  <a16:creationId xmlns:a16="http://schemas.microsoft.com/office/drawing/2014/main" id="{3BBEC3EB-3728-4AEA-9DAB-3F454CCFC8D6}"/>
                </a:ext>
              </a:extLst>
            </p:cNvPr>
            <p:cNvGrpSpPr/>
            <p:nvPr/>
          </p:nvGrpSpPr>
          <p:grpSpPr>
            <a:xfrm>
              <a:off x="2871401" y="3982714"/>
              <a:ext cx="5510599" cy="282911"/>
              <a:chOff x="2871401" y="3940268"/>
              <a:chExt cx="5510599" cy="282911"/>
            </a:xfrm>
            <a:solidFill>
              <a:schemeClr val="accent1">
                <a:lumMod val="60000"/>
                <a:lumOff val="40000"/>
              </a:schemeClr>
            </a:solidFill>
          </p:grpSpPr>
          <p:sp>
            <p:nvSpPr>
              <p:cNvPr id="57" name="Flowchart: Process 56">
                <a:extLst>
                  <a:ext uri="{FF2B5EF4-FFF2-40B4-BE49-F238E27FC236}">
                    <a16:creationId xmlns:a16="http://schemas.microsoft.com/office/drawing/2014/main" id="{7E8069FA-2A33-4C0F-8542-7635E007A7A5}"/>
                  </a:ext>
                </a:extLst>
              </p:cNvPr>
              <p:cNvSpPr/>
              <p:nvPr/>
            </p:nvSpPr>
            <p:spPr>
              <a:xfrm>
                <a:off x="2871401" y="3940268"/>
                <a:ext cx="838201" cy="282911"/>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Flowchart: Process 57">
                <a:extLst>
                  <a:ext uri="{FF2B5EF4-FFF2-40B4-BE49-F238E27FC236}">
                    <a16:creationId xmlns:a16="http://schemas.microsoft.com/office/drawing/2014/main" id="{41C90006-627B-47B7-9719-AFD9FD1309A6}"/>
                  </a:ext>
                </a:extLst>
              </p:cNvPr>
              <p:cNvSpPr/>
              <p:nvPr/>
            </p:nvSpPr>
            <p:spPr>
              <a:xfrm>
                <a:off x="3694913" y="3943943"/>
                <a:ext cx="4687087" cy="277001"/>
              </a:xfrm>
              <a:prstGeom prst="flowChart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3" name="TextBox 52">
              <a:extLst>
                <a:ext uri="{FF2B5EF4-FFF2-40B4-BE49-F238E27FC236}">
                  <a16:creationId xmlns:a16="http://schemas.microsoft.com/office/drawing/2014/main" id="{F9293A8A-77D7-4418-9594-D0DB76740035}"/>
                </a:ext>
              </a:extLst>
            </p:cNvPr>
            <p:cNvSpPr txBox="1"/>
            <p:nvPr/>
          </p:nvSpPr>
          <p:spPr>
            <a:xfrm>
              <a:off x="2341692" y="4301284"/>
              <a:ext cx="6168054" cy="357141"/>
            </a:xfrm>
            <a:prstGeom prst="rect">
              <a:avLst/>
            </a:prstGeom>
            <a:noFill/>
          </p:spPr>
          <p:txBody>
            <a:bodyPr wrap="square" rtlCol="0">
              <a:spAutoFit/>
            </a:bodyPr>
            <a:lstStyle/>
            <a:p>
              <a:r>
                <a:rPr lang="en-US" b="1" i="1" dirty="0">
                  <a:latin typeface="Arial" panose="020B0604020202020204" pitchFamily="34" charset="0"/>
                  <a:cs typeface="Arial" panose="020B0604020202020204" pitchFamily="34" charset="0"/>
                </a:rPr>
                <a:t>Week               0           1          2                   4          5         6                    8</a:t>
              </a:r>
            </a:p>
          </p:txBody>
        </p:sp>
        <p:sp>
          <p:nvSpPr>
            <p:cNvPr id="56" name="TextBox 55">
              <a:extLst>
                <a:ext uri="{FF2B5EF4-FFF2-40B4-BE49-F238E27FC236}">
                  <a16:creationId xmlns:a16="http://schemas.microsoft.com/office/drawing/2014/main" id="{47E2EBB0-FC61-4C76-AFF1-59FFE6422F4D}"/>
                </a:ext>
              </a:extLst>
            </p:cNvPr>
            <p:cNvSpPr txBox="1"/>
            <p:nvPr/>
          </p:nvSpPr>
          <p:spPr>
            <a:xfrm>
              <a:off x="8254254" y="3971289"/>
              <a:ext cx="255492" cy="341803"/>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grpSp>
      <p:sp>
        <p:nvSpPr>
          <p:cNvPr id="47" name="TextBox 46">
            <a:extLst>
              <a:ext uri="{FF2B5EF4-FFF2-40B4-BE49-F238E27FC236}">
                <a16:creationId xmlns:a16="http://schemas.microsoft.com/office/drawing/2014/main" id="{8CDD03F1-876A-4A34-9BB0-3BC90DBB374F}"/>
              </a:ext>
            </a:extLst>
          </p:cNvPr>
          <p:cNvSpPr txBox="1"/>
          <p:nvPr/>
        </p:nvSpPr>
        <p:spPr>
          <a:xfrm>
            <a:off x="6501439" y="2540519"/>
            <a:ext cx="5146956" cy="646331"/>
          </a:xfrm>
          <a:prstGeom prst="rect">
            <a:avLst/>
          </a:prstGeom>
          <a:solidFill>
            <a:schemeClr val="bg1">
              <a:lumMod val="50000"/>
            </a:schemeClr>
          </a:solidFill>
        </p:spPr>
        <p:txBody>
          <a:bodyPr wrap="square" rtlCol="0">
            <a:spAutoFit/>
          </a:bodyPr>
          <a:lstStyle/>
          <a:p>
            <a:r>
              <a:rPr lang="en-US" b="1" i="1" dirty="0">
                <a:solidFill>
                  <a:schemeClr val="bg1"/>
                </a:solidFill>
                <a:latin typeface="Arial" panose="020B0604020202020204" pitchFamily="34" charset="0"/>
                <a:cs typeface="Arial" panose="020B0604020202020204" pitchFamily="34" charset="0"/>
              </a:rPr>
              <a:t>AIN93M  + 0.05% PEITC Groups 2, 4,8 and 12</a:t>
            </a:r>
          </a:p>
          <a:p>
            <a:r>
              <a:rPr lang="en-US" b="1" i="1" dirty="0">
                <a:solidFill>
                  <a:schemeClr val="bg1"/>
                </a:solidFill>
                <a:latin typeface="Arial" panose="020B0604020202020204" pitchFamily="34" charset="0"/>
                <a:cs typeface="Arial" panose="020B0604020202020204" pitchFamily="34" charset="0"/>
              </a:rPr>
              <a:t>AIN93M  + Cranberry: Groups 7 and 11</a:t>
            </a:r>
          </a:p>
        </p:txBody>
      </p:sp>
      <p:sp>
        <p:nvSpPr>
          <p:cNvPr id="48" name="Right Brace 47">
            <a:extLst>
              <a:ext uri="{FF2B5EF4-FFF2-40B4-BE49-F238E27FC236}">
                <a16:creationId xmlns:a16="http://schemas.microsoft.com/office/drawing/2014/main" id="{5F2D4942-3F9E-46F4-97D5-B3A2AD5AD21A}"/>
              </a:ext>
            </a:extLst>
          </p:cNvPr>
          <p:cNvSpPr/>
          <p:nvPr/>
        </p:nvSpPr>
        <p:spPr>
          <a:xfrm rot="16200000">
            <a:off x="8625723" y="586213"/>
            <a:ext cx="517241" cy="581739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782F21AE-6306-4CE4-AE78-F8D279AC45BB}"/>
              </a:ext>
            </a:extLst>
          </p:cNvPr>
          <p:cNvSpPr txBox="1"/>
          <p:nvPr/>
        </p:nvSpPr>
        <p:spPr>
          <a:xfrm>
            <a:off x="6639905" y="374474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50" name="Down Arrow 12">
            <a:extLst>
              <a:ext uri="{FF2B5EF4-FFF2-40B4-BE49-F238E27FC236}">
                <a16:creationId xmlns:a16="http://schemas.microsoft.com/office/drawing/2014/main" id="{4A8AD314-084C-42D5-BD2C-B26E6F0C4050}"/>
              </a:ext>
            </a:extLst>
          </p:cNvPr>
          <p:cNvSpPr/>
          <p:nvPr/>
        </p:nvSpPr>
        <p:spPr>
          <a:xfrm rot="10800000">
            <a:off x="5284358" y="4196461"/>
            <a:ext cx="285855" cy="40144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29823F02-690A-4EFC-BF13-E219A3642629}"/>
              </a:ext>
            </a:extLst>
          </p:cNvPr>
          <p:cNvSpPr txBox="1"/>
          <p:nvPr/>
        </p:nvSpPr>
        <p:spPr>
          <a:xfrm>
            <a:off x="4261695" y="4583056"/>
            <a:ext cx="2366118" cy="923330"/>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Gut microbiota equalization period (2 weeks</a:t>
            </a:r>
            <a:r>
              <a:rPr lang="en-US" sz="1200" b="1" i="1" dirty="0">
                <a:latin typeface="Arial" panose="020B0604020202020204" pitchFamily="34" charset="0"/>
                <a:cs typeface="Arial" panose="020B0604020202020204" pitchFamily="34" charset="0"/>
              </a:rPr>
              <a:t>)</a:t>
            </a:r>
          </a:p>
        </p:txBody>
      </p:sp>
      <p:sp>
        <p:nvSpPr>
          <p:cNvPr id="40" name="Right Brace 39">
            <a:extLst>
              <a:ext uri="{FF2B5EF4-FFF2-40B4-BE49-F238E27FC236}">
                <a16:creationId xmlns:a16="http://schemas.microsoft.com/office/drawing/2014/main" id="{85D3E0EC-6223-4AE9-963E-4705016C2526}"/>
              </a:ext>
            </a:extLst>
          </p:cNvPr>
          <p:cNvSpPr/>
          <p:nvPr/>
        </p:nvSpPr>
        <p:spPr>
          <a:xfrm rot="16200000">
            <a:off x="5189515" y="2991692"/>
            <a:ext cx="517250" cy="10064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2613D14-ED52-44DB-A12B-52CEEB8777DD}"/>
              </a:ext>
            </a:extLst>
          </p:cNvPr>
          <p:cNvSpPr txBox="1"/>
          <p:nvPr/>
        </p:nvSpPr>
        <p:spPr>
          <a:xfrm>
            <a:off x="4515486" y="2413484"/>
            <a:ext cx="1831595" cy="923330"/>
          </a:xfrm>
          <a:prstGeom prst="rect">
            <a:avLst/>
          </a:prstGeom>
          <a:solidFill>
            <a:schemeClr val="bg1">
              <a:lumMod val="50000"/>
            </a:schemeClr>
          </a:solidFill>
        </p:spPr>
        <p:txBody>
          <a:bodyPr wrap="square" rtlCol="0">
            <a:spAutoFit/>
          </a:bodyPr>
          <a:lstStyle/>
          <a:p>
            <a:pPr algn="ctr"/>
            <a:r>
              <a:rPr lang="en-US" b="1" i="1" dirty="0">
                <a:solidFill>
                  <a:schemeClr val="bg1"/>
                </a:solidFill>
                <a:latin typeface="Arial" panose="020B0604020202020204" pitchFamily="34" charset="0"/>
                <a:cs typeface="Arial" panose="020B0604020202020204" pitchFamily="34" charset="0"/>
              </a:rPr>
              <a:t>AIN93M:  Groups 2, 4,</a:t>
            </a:r>
          </a:p>
          <a:p>
            <a:pPr algn="ctr"/>
            <a:r>
              <a:rPr lang="en-US" b="1" i="1" dirty="0">
                <a:solidFill>
                  <a:schemeClr val="bg1"/>
                </a:solidFill>
                <a:latin typeface="Arial" panose="020B0604020202020204" pitchFamily="34" charset="0"/>
                <a:cs typeface="Arial" panose="020B0604020202020204" pitchFamily="34" charset="0"/>
              </a:rPr>
              <a:t> 7, 8, 11 and 12</a:t>
            </a:r>
          </a:p>
        </p:txBody>
      </p:sp>
      <p:sp>
        <p:nvSpPr>
          <p:cNvPr id="33" name="TextBox 32">
            <a:extLst>
              <a:ext uri="{FF2B5EF4-FFF2-40B4-BE49-F238E27FC236}">
                <a16:creationId xmlns:a16="http://schemas.microsoft.com/office/drawing/2014/main" id="{AB333A79-9CE3-4EA3-B2DE-EF726E1209AB}"/>
              </a:ext>
            </a:extLst>
          </p:cNvPr>
          <p:cNvSpPr txBox="1"/>
          <p:nvPr/>
        </p:nvSpPr>
        <p:spPr>
          <a:xfrm>
            <a:off x="344842" y="1289953"/>
            <a:ext cx="3962837" cy="4278094"/>
          </a:xfrm>
          <a:prstGeom prst="rect">
            <a:avLst/>
          </a:prstGeom>
          <a:solidFill>
            <a:schemeClr val="bg1">
              <a:lumMod val="50000"/>
            </a:schemeClr>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Experiment 1: </a:t>
            </a:r>
          </a:p>
          <a:p>
            <a:r>
              <a:rPr lang="en-US" sz="1600" b="1" i="1" dirty="0">
                <a:solidFill>
                  <a:schemeClr val="bg1"/>
                </a:solidFill>
                <a:latin typeface="Arial" panose="020B0604020202020204" pitchFamily="34" charset="0"/>
                <a:cs typeface="Arial" panose="020B0604020202020204" pitchFamily="34" charset="0"/>
              </a:rPr>
              <a:t>Group1: Nrf2-/-, AIN93M (N=9)</a:t>
            </a:r>
          </a:p>
          <a:p>
            <a:r>
              <a:rPr lang="en-US" sz="1600" b="1" i="1" dirty="0">
                <a:solidFill>
                  <a:schemeClr val="bg1"/>
                </a:solidFill>
                <a:latin typeface="Arial" panose="020B0604020202020204" pitchFamily="34" charset="0"/>
                <a:cs typeface="Arial" panose="020B0604020202020204" pitchFamily="34" charset="0"/>
              </a:rPr>
              <a:t>Group2: Nrf2-/-, PEITC (N=9)</a:t>
            </a:r>
          </a:p>
          <a:p>
            <a:endParaRPr lang="en-US" sz="1600" b="1" i="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Experiment 2:</a:t>
            </a:r>
          </a:p>
          <a:p>
            <a:r>
              <a:rPr lang="en-US" sz="1600" b="1" i="1" dirty="0">
                <a:solidFill>
                  <a:schemeClr val="bg1"/>
                </a:solidFill>
                <a:latin typeface="Arial" panose="020B0604020202020204" pitchFamily="34" charset="0"/>
                <a:cs typeface="Arial" panose="020B0604020202020204" pitchFamily="34" charset="0"/>
              </a:rPr>
              <a:t>Group3: WT, AIN93M (N=5)</a:t>
            </a:r>
          </a:p>
          <a:p>
            <a:r>
              <a:rPr lang="en-US" sz="1600" b="1" i="1" dirty="0">
                <a:solidFill>
                  <a:schemeClr val="bg1"/>
                </a:solidFill>
                <a:latin typeface="Arial" panose="020B0604020202020204" pitchFamily="34" charset="0"/>
                <a:cs typeface="Arial" panose="020B0604020202020204" pitchFamily="34" charset="0"/>
              </a:rPr>
              <a:t>Group4: WT, PEITC (N=5)</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Experiment 3:</a:t>
            </a:r>
          </a:p>
          <a:p>
            <a:r>
              <a:rPr lang="en-US" sz="1600" b="1" i="1" dirty="0">
                <a:solidFill>
                  <a:schemeClr val="bg1"/>
                </a:solidFill>
                <a:latin typeface="Arial" panose="020B0604020202020204" pitchFamily="34" charset="0"/>
                <a:cs typeface="Arial" panose="020B0604020202020204" pitchFamily="34" charset="0"/>
              </a:rPr>
              <a:t>Group5: WT, AIN93M (N=3)</a:t>
            </a:r>
          </a:p>
          <a:p>
            <a:r>
              <a:rPr lang="en-US" sz="1600" b="1" i="1" dirty="0">
                <a:solidFill>
                  <a:schemeClr val="bg1"/>
                </a:solidFill>
                <a:latin typeface="Arial" panose="020B0604020202020204" pitchFamily="34" charset="0"/>
                <a:cs typeface="Arial" panose="020B0604020202020204" pitchFamily="34" charset="0"/>
              </a:rPr>
              <a:t>Group6: WT, AIN93M, DSS (N=3)</a:t>
            </a:r>
          </a:p>
          <a:p>
            <a:r>
              <a:rPr lang="en-US" sz="1600" b="1" i="1" dirty="0">
                <a:solidFill>
                  <a:schemeClr val="bg1"/>
                </a:solidFill>
                <a:latin typeface="Arial" panose="020B0604020202020204" pitchFamily="34" charset="0"/>
                <a:cs typeface="Arial" panose="020B0604020202020204" pitchFamily="34" charset="0"/>
              </a:rPr>
              <a:t>Group7: WT, Cranberry, DSS (N=3)</a:t>
            </a:r>
          </a:p>
          <a:p>
            <a:r>
              <a:rPr lang="en-US" sz="1600" b="1" i="1" dirty="0">
                <a:solidFill>
                  <a:schemeClr val="bg1"/>
                </a:solidFill>
                <a:latin typeface="Arial" panose="020B0604020202020204" pitchFamily="34" charset="0"/>
                <a:cs typeface="Arial" panose="020B0604020202020204" pitchFamily="34" charset="0"/>
              </a:rPr>
              <a:t>Group8: WT, PEITC, DSS (N=3)</a:t>
            </a:r>
          </a:p>
          <a:p>
            <a:r>
              <a:rPr lang="en-US" sz="1600" b="1" i="1" dirty="0">
                <a:solidFill>
                  <a:schemeClr val="bg1"/>
                </a:solidFill>
                <a:latin typeface="Arial" panose="020B0604020202020204" pitchFamily="34" charset="0"/>
                <a:cs typeface="Arial" panose="020B0604020202020204" pitchFamily="34" charset="0"/>
              </a:rPr>
              <a:t>Group9: Nrf2-/-, AIN93M (N=3)</a:t>
            </a:r>
          </a:p>
          <a:p>
            <a:r>
              <a:rPr lang="en-US" sz="1600" b="1" i="1" dirty="0">
                <a:solidFill>
                  <a:schemeClr val="bg1"/>
                </a:solidFill>
                <a:latin typeface="Arial" panose="020B0604020202020204" pitchFamily="34" charset="0"/>
                <a:cs typeface="Arial" panose="020B0604020202020204" pitchFamily="34" charset="0"/>
              </a:rPr>
              <a:t>Group10: Nrf2-/-, AIN93M, DSS (N=3)</a:t>
            </a:r>
          </a:p>
          <a:p>
            <a:r>
              <a:rPr lang="en-US" sz="1600" b="1" i="1" dirty="0">
                <a:solidFill>
                  <a:schemeClr val="bg1"/>
                </a:solidFill>
                <a:latin typeface="Arial" panose="020B0604020202020204" pitchFamily="34" charset="0"/>
                <a:cs typeface="Arial" panose="020B0604020202020204" pitchFamily="34" charset="0"/>
              </a:rPr>
              <a:t>Group11: Nrf2-/-, Cranberry, DSS (N=3)</a:t>
            </a:r>
          </a:p>
          <a:p>
            <a:r>
              <a:rPr lang="en-US" sz="1600" b="1" i="1" dirty="0">
                <a:solidFill>
                  <a:schemeClr val="bg1"/>
                </a:solidFill>
                <a:latin typeface="Arial" panose="020B0604020202020204" pitchFamily="34" charset="0"/>
                <a:cs typeface="Arial" panose="020B0604020202020204" pitchFamily="34" charset="0"/>
              </a:rPr>
              <a:t>Group12: Nrf2-/-, PEITC, DSS (N=3)</a:t>
            </a:r>
          </a:p>
        </p:txBody>
      </p:sp>
      <p:sp>
        <p:nvSpPr>
          <p:cNvPr id="34" name="TextBox 33">
            <a:extLst>
              <a:ext uri="{FF2B5EF4-FFF2-40B4-BE49-F238E27FC236}">
                <a16:creationId xmlns:a16="http://schemas.microsoft.com/office/drawing/2014/main" id="{214154AF-DF5B-490F-9337-6C29E90ED384}"/>
              </a:ext>
            </a:extLst>
          </p:cNvPr>
          <p:cNvSpPr txBox="1"/>
          <p:nvPr/>
        </p:nvSpPr>
        <p:spPr>
          <a:xfrm>
            <a:off x="5803759" y="374474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pic>
        <p:nvPicPr>
          <p:cNvPr id="3" name="Picture 2">
            <a:extLst>
              <a:ext uri="{FF2B5EF4-FFF2-40B4-BE49-F238E27FC236}">
                <a16:creationId xmlns:a16="http://schemas.microsoft.com/office/drawing/2014/main" id="{ABF12E8B-35FB-4D94-9226-D0721BF63B84}"/>
              </a:ext>
            </a:extLst>
          </p:cNvPr>
          <p:cNvPicPr>
            <a:picLocks noChangeAspect="1"/>
          </p:cNvPicPr>
          <p:nvPr/>
        </p:nvPicPr>
        <p:blipFill>
          <a:blip r:embed="rId3"/>
          <a:stretch>
            <a:fillRect/>
          </a:stretch>
        </p:blipFill>
        <p:spPr>
          <a:xfrm>
            <a:off x="7368603" y="3726899"/>
            <a:ext cx="377985" cy="432854"/>
          </a:xfrm>
          <a:prstGeom prst="rect">
            <a:avLst/>
          </a:prstGeom>
        </p:spPr>
      </p:pic>
      <p:sp>
        <p:nvSpPr>
          <p:cNvPr id="26" name="TextBox 25">
            <a:extLst>
              <a:ext uri="{FF2B5EF4-FFF2-40B4-BE49-F238E27FC236}">
                <a16:creationId xmlns:a16="http://schemas.microsoft.com/office/drawing/2014/main" id="{7B4AC7A4-7ABA-4172-AC54-654AEEF93C14}"/>
              </a:ext>
            </a:extLst>
          </p:cNvPr>
          <p:cNvSpPr txBox="1"/>
          <p:nvPr/>
        </p:nvSpPr>
        <p:spPr>
          <a:xfrm>
            <a:off x="8760913" y="373285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21" name="TextBox 20">
            <a:extLst>
              <a:ext uri="{FF2B5EF4-FFF2-40B4-BE49-F238E27FC236}">
                <a16:creationId xmlns:a16="http://schemas.microsoft.com/office/drawing/2014/main" id="{8C1A751C-A0D1-40FC-9D55-628D511CCC81}"/>
              </a:ext>
            </a:extLst>
          </p:cNvPr>
          <p:cNvSpPr txBox="1"/>
          <p:nvPr/>
        </p:nvSpPr>
        <p:spPr>
          <a:xfrm>
            <a:off x="10214159" y="3766940"/>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2" name="TextBox 1">
            <a:extLst>
              <a:ext uri="{FF2B5EF4-FFF2-40B4-BE49-F238E27FC236}">
                <a16:creationId xmlns:a16="http://schemas.microsoft.com/office/drawing/2014/main" id="{67F4651A-CE51-214E-C264-5A69203472A9}"/>
              </a:ext>
            </a:extLst>
          </p:cNvPr>
          <p:cNvSpPr txBox="1"/>
          <p:nvPr/>
        </p:nvSpPr>
        <p:spPr>
          <a:xfrm>
            <a:off x="9527039" y="3753531"/>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40853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B7E384-E653-4C0A-847F-6564EFB0A74F}"/>
              </a:ext>
            </a:extLst>
          </p:cNvPr>
          <p:cNvSpPr txBox="1"/>
          <p:nvPr/>
        </p:nvSpPr>
        <p:spPr>
          <a:xfrm>
            <a:off x="310908" y="228600"/>
            <a:ext cx="10126904" cy="561629"/>
          </a:xfrm>
          <a:prstGeom prst="rect">
            <a:avLst/>
          </a:prstGeom>
          <a:noFill/>
        </p:spPr>
        <p:txBody>
          <a:bodyPr wrap="square">
            <a:spAutoFit/>
          </a:bodyPr>
          <a:lstStyle/>
          <a:p>
            <a:pPr marL="0" marR="0" algn="just">
              <a:lnSpc>
                <a:spcPct val="200000"/>
              </a:lnSpc>
              <a:spcBef>
                <a:spcPts val="0"/>
              </a:spcBef>
              <a:spcAft>
                <a:spcPts val="0"/>
              </a:spcAft>
            </a:pP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Table 4</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multinomial regression predictions of genotype by microbial metabolite PCA</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17580378-4A70-440E-9F17-2569C0BF8258}"/>
              </a:ext>
            </a:extLst>
          </p:cNvPr>
          <p:cNvPicPr>
            <a:picLocks noChangeAspect="1"/>
          </p:cNvPicPr>
          <p:nvPr/>
        </p:nvPicPr>
        <p:blipFill>
          <a:blip r:embed="rId2"/>
          <a:stretch>
            <a:fillRect/>
          </a:stretch>
        </p:blipFill>
        <p:spPr>
          <a:xfrm>
            <a:off x="455612" y="1447800"/>
            <a:ext cx="5957316" cy="1595628"/>
          </a:xfrm>
          <a:prstGeom prst="rect">
            <a:avLst/>
          </a:prstGeom>
        </p:spPr>
      </p:pic>
    </p:spTree>
    <p:extLst>
      <p:ext uri="{BB962C8B-B14F-4D97-AF65-F5344CB8AC3E}">
        <p14:creationId xmlns:p14="http://schemas.microsoft.com/office/powerpoint/2010/main" val="3166538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F69AB0-77C5-407E-BA8D-99ACCD9AAF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8012" y="533400"/>
            <a:ext cx="9982200" cy="3657600"/>
          </a:xfrm>
          <a:prstGeom prst="rect">
            <a:avLst/>
          </a:prstGeom>
        </p:spPr>
      </p:pic>
      <p:sp>
        <p:nvSpPr>
          <p:cNvPr id="4" name="TextBox 3">
            <a:extLst>
              <a:ext uri="{FF2B5EF4-FFF2-40B4-BE49-F238E27FC236}">
                <a16:creationId xmlns:a16="http://schemas.microsoft.com/office/drawing/2014/main" id="{1F833C02-23A9-4DD0-A97A-FC54669E8D0C}"/>
              </a:ext>
            </a:extLst>
          </p:cNvPr>
          <p:cNvSpPr txBox="1"/>
          <p:nvPr/>
        </p:nvSpPr>
        <p:spPr>
          <a:xfrm>
            <a:off x="379412" y="4572000"/>
            <a:ext cx="10972799" cy="1882503"/>
          </a:xfrm>
          <a:prstGeom prst="rect">
            <a:avLst/>
          </a:prstGeom>
          <a:noFill/>
        </p:spPr>
        <p:txBody>
          <a:bodyPr wrap="square">
            <a:spAutoFit/>
          </a:bodyPr>
          <a:lstStyle/>
          <a:p>
            <a:pPr marL="0" marR="0" algn="just">
              <a:lnSpc>
                <a:spcPct val="200000"/>
              </a:lnSpc>
              <a:spcBef>
                <a:spcPts val="0"/>
              </a:spcBef>
              <a:spcAft>
                <a:spcPts val="0"/>
              </a:spcAft>
            </a:pPr>
            <a:r>
              <a:rPr lang="en-US" sz="1200" i="1" u="sng" kern="100" dirty="0">
                <a:effectLst/>
                <a:latin typeface="Times New Roman" panose="02020603050405020304" pitchFamily="18" charset="0"/>
                <a:ea typeface="SimSun" panose="02010600030101010101" pitchFamily="2" charset="-122"/>
                <a:cs typeface="Times New Roman" panose="02020603050405020304" pitchFamily="18" charset="0"/>
              </a:rPr>
              <a:t>Fig. 6.</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 Effects of DSS, PEITC and cranberry cotreatments on fecal metabolome of WT mice. Fecal samples collected at week 2 and 6 of 4 treatments, including control (CTL), DSS, DSS+PEITC (DSS+PIC), and </a:t>
            </a:r>
            <a:r>
              <a:rPr lang="en-US" sz="1200" kern="100" dirty="0" err="1">
                <a:effectLst/>
                <a:latin typeface="Times New Roman" panose="02020603050405020304" pitchFamily="18" charset="0"/>
                <a:ea typeface="SimSun" panose="02010600030101010101" pitchFamily="2" charset="-122"/>
                <a:cs typeface="Times New Roman" panose="02020603050405020304" pitchFamily="18" charset="0"/>
              </a:rPr>
              <a:t>DSS+cranberry</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 (DSS+CRA), were analyzed by 4 LC-MS methods (143). The concentrations of amino acids, bile acids, and SCFA were quantified. (A) A heatmap on the distribution of amino acids, bile acids and SCFA in fecal samples from 4 treatments. (B-D) Concentrations of major amino acids, including glutamate, phenylalanine, and proline. (E-G) Concentrations of major bile acids, including DCA, LCA, and MCA. (H-J) Concentrations of major SCFA, including acetic acid (AA), propionic acid (PA), and butyric acid (BA).</a:t>
            </a:r>
            <a:endParaRPr lang="en-US" sz="12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742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F22176-9146-4FD7-A4E4-6937B35DE10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8012" y="1905000"/>
            <a:ext cx="10668000" cy="1981200"/>
          </a:xfrm>
          <a:prstGeom prst="rect">
            <a:avLst/>
          </a:prstGeom>
        </p:spPr>
      </p:pic>
      <p:sp>
        <p:nvSpPr>
          <p:cNvPr id="4" name="TextBox 3">
            <a:extLst>
              <a:ext uri="{FF2B5EF4-FFF2-40B4-BE49-F238E27FC236}">
                <a16:creationId xmlns:a16="http://schemas.microsoft.com/office/drawing/2014/main" id="{578A8E31-61AA-4F26-895E-7A3EA2E0A19E}"/>
              </a:ext>
            </a:extLst>
          </p:cNvPr>
          <p:cNvSpPr txBox="1"/>
          <p:nvPr/>
        </p:nvSpPr>
        <p:spPr>
          <a:xfrm>
            <a:off x="1141412" y="4648200"/>
            <a:ext cx="10134600" cy="1143839"/>
          </a:xfrm>
          <a:prstGeom prst="rect">
            <a:avLst/>
          </a:prstGeom>
          <a:noFill/>
        </p:spPr>
        <p:txBody>
          <a:bodyPr wrap="square">
            <a:spAutoFit/>
          </a:bodyPr>
          <a:lstStyle/>
          <a:p>
            <a:pPr marL="0" marR="0" algn="just">
              <a:lnSpc>
                <a:spcPct val="200000"/>
              </a:lnSpc>
              <a:spcBef>
                <a:spcPts val="0"/>
              </a:spcBef>
              <a:spcAft>
                <a:spcPts val="0"/>
              </a:spcAft>
            </a:pPr>
            <a:r>
              <a:rPr lang="en-US" sz="1200" i="1" u="sng" kern="100" dirty="0">
                <a:effectLst/>
                <a:latin typeface="Times New Roman" panose="02020603050405020304" pitchFamily="18" charset="0"/>
                <a:ea typeface="SimSun" panose="02010600030101010101" pitchFamily="2" charset="-122"/>
                <a:cs typeface="Times New Roman" panose="02020603050405020304" pitchFamily="18" charset="0"/>
              </a:rPr>
              <a:t>Fig. 7.</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 Differences in fecal metabolite profile between WT and Nrf2-null (KO) mice. The concentrations of amino acids, bile acids, and SCFA were quantified in the fecal samples from untreated WT and KO mice (143). (A-C) Concentrations of glutamate, phenylalanine, and proline. (D-F) Concentrations of major bile acids. (G-I) Concentrations of major SCFA.</a:t>
            </a:r>
            <a:endParaRPr lang="en-US" sz="12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8810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692369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8: COMBI data integration – microbial counts + </a:t>
            </a:r>
            <a:r>
              <a:rPr lang="en-US" dirty="0" err="1">
                <a:latin typeface="Arial" panose="020B0604020202020204" pitchFamily="34" charset="0"/>
                <a:cs typeface="Arial" panose="020B0604020202020204" pitchFamily="34" charset="0"/>
              </a:rPr>
              <a:t>aminoacids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9D8381A-D434-4832-9077-E933584F8D38}"/>
              </a:ext>
            </a:extLst>
          </p:cNvPr>
          <p:cNvPicPr>
            <a:picLocks noChangeAspect="1"/>
          </p:cNvPicPr>
          <p:nvPr/>
        </p:nvPicPr>
        <p:blipFill>
          <a:blip r:embed="rId2"/>
          <a:stretch>
            <a:fillRect/>
          </a:stretch>
        </p:blipFill>
        <p:spPr>
          <a:xfrm>
            <a:off x="2436812" y="939957"/>
            <a:ext cx="6462006" cy="5582073"/>
          </a:xfrm>
          <a:prstGeom prst="rect">
            <a:avLst/>
          </a:prstGeom>
        </p:spPr>
      </p:pic>
    </p:spTree>
    <p:extLst>
      <p:ext uri="{BB962C8B-B14F-4D97-AF65-F5344CB8AC3E}">
        <p14:creationId xmlns:p14="http://schemas.microsoft.com/office/powerpoint/2010/main" val="332014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4A2-CE7F-43B4-A6B0-E04D5CD48A16}"/>
              </a:ext>
            </a:extLst>
          </p:cNvPr>
          <p:cNvSpPr>
            <a:spLocks noGrp="1"/>
          </p:cNvSpPr>
          <p:nvPr>
            <p:ph type="title"/>
          </p:nvPr>
        </p:nvSpPr>
        <p:spPr/>
        <p:txBody>
          <a:bodyPr/>
          <a:lstStyle/>
          <a:p>
            <a:r>
              <a:rPr lang="en-US" dirty="0" err="1"/>
              <a:t>Renyi’s</a:t>
            </a:r>
            <a:r>
              <a:rPr lang="en-US" dirty="0"/>
              <a:t> comments, 03/27/21</a:t>
            </a:r>
          </a:p>
        </p:txBody>
      </p:sp>
      <p:sp>
        <p:nvSpPr>
          <p:cNvPr id="3" name="Content Placeholder 2">
            <a:extLst>
              <a:ext uri="{FF2B5EF4-FFF2-40B4-BE49-F238E27FC236}">
                <a16:creationId xmlns:a16="http://schemas.microsoft.com/office/drawing/2014/main" id="{5E0DD5F1-3F6F-425B-BEDF-BE209DA5B22F}"/>
              </a:ext>
            </a:extLst>
          </p:cNvPr>
          <p:cNvSpPr>
            <a:spLocks noGrp="1"/>
          </p:cNvSpPr>
          <p:nvPr>
            <p:ph idx="1"/>
          </p:nvPr>
        </p:nvSpPr>
        <p:spPr>
          <a:xfrm>
            <a:off x="609441" y="1417638"/>
            <a:ext cx="10969943" cy="4876799"/>
          </a:xfrm>
        </p:spPr>
        <p:txBody>
          <a:bodyPr>
            <a:normAutofit fontScale="77500" lnSpcReduction="20000"/>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Cranberry diet was not included in the Results section, but it's in the title and included in  the figures.  Need to include or exclude cranberry for all parts.</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figure labelling is not consistent. timepoint Week_4 in Fig 1 but week_8 in Fig. 4. and labels such  Con_PEI_18, con_PEI_19 , are confusing ( I know 18 and 19 refer to the year the experiments were performed, but not relevant here)</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circle figures (Fig 5-7) are hard to understand for average readers.</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16s sequencing data, raw and analyzed, may need to be uploaded to NCBI GEO.</a:t>
            </a:r>
          </a:p>
        </p:txBody>
      </p:sp>
    </p:spTree>
    <p:extLst>
      <p:ext uri="{BB962C8B-B14F-4D97-AF65-F5344CB8AC3E}">
        <p14:creationId xmlns:p14="http://schemas.microsoft.com/office/powerpoint/2010/main" val="3590387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D32D0F-3844-42E8-8BC2-9BEA3E1F8D0E}"/>
              </a:ext>
            </a:extLst>
          </p:cNvPr>
          <p:cNvSpPr txBox="1"/>
          <p:nvPr/>
        </p:nvSpPr>
        <p:spPr>
          <a:xfrm>
            <a:off x="831100" y="4724400"/>
            <a:ext cx="9606712" cy="561629"/>
          </a:xfrm>
          <a:prstGeom prst="rect">
            <a:avLst/>
          </a:prstGeom>
          <a:noFill/>
        </p:spPr>
        <p:txBody>
          <a:bodyPr wrap="square">
            <a:spAutoFit/>
          </a:bodyPr>
          <a:lstStyle/>
          <a:p>
            <a:pPr marL="0" marR="0" algn="l">
              <a:lnSpc>
                <a:spcPct val="200000"/>
              </a:lnSpc>
              <a:spcBef>
                <a:spcPts val="0"/>
              </a:spcBef>
              <a:spcAft>
                <a:spcPts val="0"/>
              </a:spcAft>
            </a:pPr>
            <a:r>
              <a:rPr lang="en-US" sz="1800" b="1" kern="100" dirty="0">
                <a:effectLst/>
                <a:latin typeface="Times New Roman" panose="02020603050405020304" pitchFamily="18" charset="0"/>
                <a:ea typeface="SimSun" panose="02010600030101010101" pitchFamily="2" charset="-122"/>
                <a:cs typeface="Times New Roman" panose="02020603050405020304" pitchFamily="18" charset="0"/>
              </a:rPr>
              <a:t>Table 1:</a:t>
            </a: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 V4 primer sequence used for 16s RNA sequencing library preparation</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graphicFrame>
        <p:nvGraphicFramePr>
          <p:cNvPr id="6" name="Table 5">
            <a:extLst>
              <a:ext uri="{FF2B5EF4-FFF2-40B4-BE49-F238E27FC236}">
                <a16:creationId xmlns:a16="http://schemas.microsoft.com/office/drawing/2014/main" id="{BBA15E52-E7C4-4CA3-A376-CE8757531FCA}"/>
              </a:ext>
            </a:extLst>
          </p:cNvPr>
          <p:cNvGraphicFramePr>
            <a:graphicFrameLocks noGrp="1"/>
          </p:cNvGraphicFramePr>
          <p:nvPr>
            <p:extLst>
              <p:ext uri="{D42A27DB-BD31-4B8C-83A1-F6EECF244321}">
                <p14:modId xmlns:p14="http://schemas.microsoft.com/office/powerpoint/2010/main" val="3096474164"/>
              </p:ext>
            </p:extLst>
          </p:nvPr>
        </p:nvGraphicFramePr>
        <p:xfrm>
          <a:off x="912812" y="3124200"/>
          <a:ext cx="5035550" cy="930021"/>
        </p:xfrm>
        <a:graphic>
          <a:graphicData uri="http://schemas.openxmlformats.org/drawingml/2006/table">
            <a:tbl>
              <a:tblPr firstRow="1" firstCol="1" bandRow="1">
                <a:tableStyleId>{5940675A-B579-460E-94D1-54222C63F5DA}</a:tableStyleId>
              </a:tblPr>
              <a:tblGrid>
                <a:gridCol w="2669274">
                  <a:extLst>
                    <a:ext uri="{9D8B030D-6E8A-4147-A177-3AD203B41FA5}">
                      <a16:colId xmlns:a16="http://schemas.microsoft.com/office/drawing/2014/main" val="578511539"/>
                    </a:ext>
                  </a:extLst>
                </a:gridCol>
                <a:gridCol w="2366276">
                  <a:extLst>
                    <a:ext uri="{9D8B030D-6E8A-4147-A177-3AD203B41FA5}">
                      <a16:colId xmlns:a16="http://schemas.microsoft.com/office/drawing/2014/main" val="3125829986"/>
                    </a:ext>
                  </a:extLst>
                </a:gridCol>
              </a:tblGrid>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Forward Primer</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a:effectLst/>
                          <a:latin typeface="Times New Roman" panose="02020603050405020304" pitchFamily="18" charset="0"/>
                          <a:cs typeface="Times New Roman" panose="02020603050405020304" pitchFamily="18" charset="0"/>
                        </a:rPr>
                        <a:t>Reverse Primer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0013840"/>
                  </a:ext>
                </a:extLst>
              </a:tr>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515F (Parada)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806R (</a:t>
                      </a:r>
                      <a:r>
                        <a:rPr lang="en-US" sz="1200" kern="100" dirty="0" err="1">
                          <a:effectLst/>
                          <a:latin typeface="Times New Roman" panose="02020603050405020304" pitchFamily="18" charset="0"/>
                          <a:cs typeface="Times New Roman" panose="02020603050405020304" pitchFamily="18" charset="0"/>
                        </a:rPr>
                        <a:t>Apprill</a:t>
                      </a:r>
                      <a:r>
                        <a:rPr lang="en-US" sz="1200" kern="100" dirty="0">
                          <a:effectLst/>
                          <a:latin typeface="Times New Roman" panose="02020603050405020304" pitchFamily="18" charset="0"/>
                          <a:cs typeface="Times New Roman" panose="02020603050405020304" pitchFamily="18" charset="0"/>
                        </a:rPr>
                        <a: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1793937"/>
                  </a:ext>
                </a:extLst>
              </a:tr>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GTGYCAGCMGCCGCGGTAA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GGACTACNVGGGTWTCTAAT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9284573"/>
                  </a:ext>
                </a:extLst>
              </a:tr>
            </a:tbl>
          </a:graphicData>
        </a:graphic>
      </p:graphicFrame>
    </p:spTree>
    <p:extLst>
      <p:ext uri="{BB962C8B-B14F-4D97-AF65-F5344CB8AC3E}">
        <p14:creationId xmlns:p14="http://schemas.microsoft.com/office/powerpoint/2010/main" val="397461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34547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2: 16S sequencing depth</a:t>
            </a:r>
          </a:p>
        </p:txBody>
      </p:sp>
      <p:pic>
        <p:nvPicPr>
          <p:cNvPr id="3" name="Picture 2">
            <a:extLst>
              <a:ext uri="{FF2B5EF4-FFF2-40B4-BE49-F238E27FC236}">
                <a16:creationId xmlns:a16="http://schemas.microsoft.com/office/drawing/2014/main" id="{56892DAC-5573-4FFB-95F7-F3322B20305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665"/>
          <a:stretch/>
        </p:blipFill>
        <p:spPr>
          <a:xfrm>
            <a:off x="608012" y="1437260"/>
            <a:ext cx="5210529" cy="3972939"/>
          </a:xfrm>
          <a:prstGeom prst="rect">
            <a:avLst/>
          </a:prstGeom>
        </p:spPr>
      </p:pic>
      <p:pic>
        <p:nvPicPr>
          <p:cNvPr id="4" name="Picture 3">
            <a:extLst>
              <a:ext uri="{FF2B5EF4-FFF2-40B4-BE49-F238E27FC236}">
                <a16:creationId xmlns:a16="http://schemas.microsoft.com/office/drawing/2014/main" id="{1601D312-8151-4E92-BE1F-B690DAC15F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012" y="1437260"/>
            <a:ext cx="3787725" cy="3787725"/>
          </a:xfrm>
          <a:prstGeom prst="rect">
            <a:avLst/>
          </a:prstGeom>
        </p:spPr>
      </p:pic>
    </p:spTree>
    <p:extLst>
      <p:ext uri="{BB962C8B-B14F-4D97-AF65-F5344CB8AC3E}">
        <p14:creationId xmlns:p14="http://schemas.microsoft.com/office/powerpoint/2010/main" val="41910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382017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2: 16S sequencing depth (2/22/2023)</a:t>
            </a:r>
          </a:p>
        </p:txBody>
      </p:sp>
      <p:pic>
        <p:nvPicPr>
          <p:cNvPr id="6" name="Picture 5">
            <a:extLst>
              <a:ext uri="{FF2B5EF4-FFF2-40B4-BE49-F238E27FC236}">
                <a16:creationId xmlns:a16="http://schemas.microsoft.com/office/drawing/2014/main" id="{D3304B95-1347-0CF7-4658-95C93440F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3941" y="369332"/>
            <a:ext cx="7029450" cy="6248400"/>
          </a:xfrm>
          <a:prstGeom prst="rect">
            <a:avLst/>
          </a:prstGeom>
        </p:spPr>
      </p:pic>
    </p:spTree>
    <p:extLst>
      <p:ext uri="{BB962C8B-B14F-4D97-AF65-F5344CB8AC3E}">
        <p14:creationId xmlns:p14="http://schemas.microsoft.com/office/powerpoint/2010/main" val="170094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663104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Table 1: OTUs mapping to Kingdoms. Number of OTU (% total)</a:t>
            </a:r>
          </a:p>
        </p:txBody>
      </p:sp>
      <p:graphicFrame>
        <p:nvGraphicFramePr>
          <p:cNvPr id="5" name="Table 4">
            <a:extLst>
              <a:ext uri="{FF2B5EF4-FFF2-40B4-BE49-F238E27FC236}">
                <a16:creationId xmlns:a16="http://schemas.microsoft.com/office/drawing/2014/main" id="{7DE17823-E62F-4C86-B5F1-48F7E0D56824}"/>
              </a:ext>
            </a:extLst>
          </p:cNvPr>
          <p:cNvGraphicFramePr>
            <a:graphicFrameLocks noGrp="1"/>
          </p:cNvGraphicFramePr>
          <p:nvPr>
            <p:extLst>
              <p:ext uri="{D42A27DB-BD31-4B8C-83A1-F6EECF244321}">
                <p14:modId xmlns:p14="http://schemas.microsoft.com/office/powerpoint/2010/main" val="646478318"/>
              </p:ext>
            </p:extLst>
          </p:nvPr>
        </p:nvGraphicFramePr>
        <p:xfrm>
          <a:off x="1598612" y="2388870"/>
          <a:ext cx="8112477" cy="2080260"/>
        </p:xfrm>
        <a:graphic>
          <a:graphicData uri="http://schemas.openxmlformats.org/drawingml/2006/table">
            <a:tbl>
              <a:tblPr>
                <a:tableStyleId>{5940675A-B579-460E-94D1-54222C63F5DA}</a:tableStyleId>
              </a:tblPr>
              <a:tblGrid>
                <a:gridCol w="1320690">
                  <a:extLst>
                    <a:ext uri="{9D8B030D-6E8A-4147-A177-3AD203B41FA5}">
                      <a16:colId xmlns:a16="http://schemas.microsoft.com/office/drawing/2014/main" val="3631068050"/>
                    </a:ext>
                  </a:extLst>
                </a:gridCol>
                <a:gridCol w="1916761">
                  <a:extLst>
                    <a:ext uri="{9D8B030D-6E8A-4147-A177-3AD203B41FA5}">
                      <a16:colId xmlns:a16="http://schemas.microsoft.com/office/drawing/2014/main" val="530586485"/>
                    </a:ext>
                  </a:extLst>
                </a:gridCol>
                <a:gridCol w="1789568">
                  <a:extLst>
                    <a:ext uri="{9D8B030D-6E8A-4147-A177-3AD203B41FA5}">
                      <a16:colId xmlns:a16="http://schemas.microsoft.com/office/drawing/2014/main" val="1709851229"/>
                    </a:ext>
                  </a:extLst>
                </a:gridCol>
                <a:gridCol w="1542729">
                  <a:extLst>
                    <a:ext uri="{9D8B030D-6E8A-4147-A177-3AD203B41FA5}">
                      <a16:colId xmlns:a16="http://schemas.microsoft.com/office/drawing/2014/main" val="227560095"/>
                    </a:ext>
                  </a:extLst>
                </a:gridCol>
                <a:gridCol w="1542729">
                  <a:extLst>
                    <a:ext uri="{9D8B030D-6E8A-4147-A177-3AD203B41FA5}">
                      <a16:colId xmlns:a16="http://schemas.microsoft.com/office/drawing/2014/main" val="1619517502"/>
                    </a:ext>
                  </a:extLst>
                </a:gridCol>
              </a:tblGrid>
              <a:tr h="609600">
                <a:tc>
                  <a:txBody>
                    <a:bodyPr/>
                    <a:lstStyle/>
                    <a:p>
                      <a:pPr algn="ctr"/>
                      <a:r>
                        <a:rPr lang="en-US" sz="1400" dirty="0">
                          <a:effectLst/>
                        </a:rPr>
                        <a:t>Kingdom</a:t>
                      </a:r>
                      <a:endParaRPr lang="en-US" sz="1400" b="1" dirty="0">
                        <a:effectLst/>
                      </a:endParaRPr>
                    </a:p>
                  </a:txBody>
                  <a:tcPr marL="171450" marR="171450" marT="95250" marB="95250" anchor="ctr"/>
                </a:tc>
                <a:tc>
                  <a:txBody>
                    <a:bodyPr/>
                    <a:lstStyle/>
                    <a:p>
                      <a:pPr algn="ctr"/>
                      <a:r>
                        <a:rPr lang="en-US" sz="1400" dirty="0">
                          <a:effectLst/>
                        </a:rPr>
                        <a:t>Experiment 1: </a:t>
                      </a:r>
                    </a:p>
                    <a:p>
                      <a:pPr algn="ctr"/>
                      <a:r>
                        <a:rPr lang="en-US" sz="1400" dirty="0">
                          <a:effectLst/>
                        </a:rPr>
                        <a:t>Nrf2 KO Mice</a:t>
                      </a:r>
                      <a:endParaRPr lang="en-US" sz="1400" b="1" dirty="0">
                        <a:effectLst/>
                      </a:endParaRPr>
                    </a:p>
                  </a:txBody>
                  <a:tcPr marL="171450" marR="171450" marT="95250" marB="95250" anchor="ctr"/>
                </a:tc>
                <a:tc>
                  <a:txBody>
                    <a:bodyPr/>
                    <a:lstStyle/>
                    <a:p>
                      <a:pPr algn="ctr"/>
                      <a:r>
                        <a:rPr lang="en-US" sz="1400" dirty="0">
                          <a:effectLst/>
                        </a:rPr>
                        <a:t>Experiment 2: </a:t>
                      </a:r>
                    </a:p>
                    <a:p>
                      <a:pPr algn="ctr"/>
                      <a:r>
                        <a:rPr lang="en-US" sz="1400" dirty="0">
                          <a:effectLst/>
                        </a:rPr>
                        <a:t>WT Mice</a:t>
                      </a:r>
                      <a:endParaRPr lang="en-US" sz="1400" b="1" dirty="0">
                        <a:effectLst/>
                      </a:endParaRPr>
                    </a:p>
                  </a:txBody>
                  <a:tcPr marL="171450" marR="171450" marT="95250" marB="95250" anchor="ctr"/>
                </a:tc>
                <a:tc>
                  <a:txBody>
                    <a:bodyPr/>
                    <a:lstStyle/>
                    <a:p>
                      <a:pPr algn="ctr"/>
                      <a:r>
                        <a:rPr lang="en-US" sz="1400" dirty="0">
                          <a:effectLst/>
                        </a:rPr>
                        <a:t>Experiment 3:</a:t>
                      </a:r>
                    </a:p>
                    <a:p>
                      <a:pPr algn="ctr"/>
                      <a:r>
                        <a:rPr lang="en-US" sz="1400" dirty="0">
                          <a:effectLst/>
                        </a:rPr>
                        <a:t>WT and Nrf2 KO</a:t>
                      </a:r>
                    </a:p>
                  </a:txBody>
                  <a:tcPr marL="171450" marR="171450" marT="95250" marB="95250" anchor="ctr"/>
                </a:tc>
                <a:tc>
                  <a:txBody>
                    <a:bodyPr/>
                    <a:lstStyle/>
                    <a:p>
                      <a:pPr algn="ctr"/>
                      <a:r>
                        <a:rPr lang="en-US" sz="1400" dirty="0">
                          <a:effectLst/>
                        </a:rPr>
                        <a:t>Combined</a:t>
                      </a:r>
                    </a:p>
                  </a:txBody>
                  <a:tcPr marL="171450" marR="171450" marT="95250" marB="95250" anchor="ctr"/>
                </a:tc>
                <a:extLst>
                  <a:ext uri="{0D108BD9-81ED-4DB2-BD59-A6C34878D82A}">
                    <a16:rowId xmlns:a16="http://schemas.microsoft.com/office/drawing/2014/main" val="3721234630"/>
                  </a:ext>
                </a:extLst>
              </a:tr>
              <a:tr h="342548">
                <a:tc>
                  <a:txBody>
                    <a:bodyPr/>
                    <a:lstStyle/>
                    <a:p>
                      <a:pPr algn="ctr"/>
                      <a:r>
                        <a:rPr lang="en-US" sz="1400" dirty="0">
                          <a:effectLst/>
                        </a:rPr>
                        <a:t>Bacteria</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10,197 (94.78%)</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7,994 (98.34%)</a:t>
                      </a:r>
                    </a:p>
                  </a:txBody>
                  <a:tcPr marL="95250" marR="95250" marT="76200" marB="76200" anchor="ctr"/>
                </a:tc>
                <a:tc>
                  <a:txBody>
                    <a:bodyPr/>
                    <a:lstStyle/>
                    <a:p>
                      <a:pPr algn="ctr"/>
                      <a:r>
                        <a:rPr lang="en-US" sz="1400" dirty="0">
                          <a:effectLst/>
                        </a:rPr>
                        <a:t>7,558 (96.07%)</a:t>
                      </a:r>
                    </a:p>
                  </a:txBody>
                  <a:tcPr marL="95250" marR="95250" marT="76200" marB="76200" anchor="ctr"/>
                </a:tc>
                <a:tc>
                  <a:txBody>
                    <a:bodyPr/>
                    <a:lstStyle/>
                    <a:p>
                      <a:pPr algn="ctr"/>
                      <a:r>
                        <a:rPr lang="en-US" sz="1400" dirty="0">
                          <a:effectLst/>
                        </a:rPr>
                        <a:t>22,251 (95.73%)</a:t>
                      </a:r>
                    </a:p>
                  </a:txBody>
                  <a:tcPr marL="95250" marR="95250" marT="76200" marB="76200" anchor="ctr"/>
                </a:tc>
                <a:extLst>
                  <a:ext uri="{0D108BD9-81ED-4DB2-BD59-A6C34878D82A}">
                    <a16:rowId xmlns:a16="http://schemas.microsoft.com/office/drawing/2014/main" val="2545194544"/>
                  </a:ext>
                </a:extLst>
              </a:tr>
              <a:tr h="342548">
                <a:tc>
                  <a:txBody>
                    <a:bodyPr/>
                    <a:lstStyle/>
                    <a:p>
                      <a:pPr algn="ctr"/>
                      <a:r>
                        <a:rPr lang="en-US" sz="1400" dirty="0" err="1">
                          <a:effectLst/>
                        </a:rPr>
                        <a:t>Eukaryota</a:t>
                      </a:r>
                      <a:endParaRPr lang="en-US" sz="1400" dirty="0">
                        <a:effectLst/>
                      </a:endParaRP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472 (4.39%)</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116 (1.43%)</a:t>
                      </a:r>
                    </a:p>
                  </a:txBody>
                  <a:tcPr marL="95250" marR="95250" marT="76200" marB="76200" anchor="ctr"/>
                </a:tc>
                <a:tc>
                  <a:txBody>
                    <a:bodyPr/>
                    <a:lstStyle/>
                    <a:p>
                      <a:pPr algn="ctr"/>
                      <a:r>
                        <a:rPr lang="en-US" sz="1400" dirty="0">
                          <a:effectLst/>
                        </a:rPr>
                        <a:t>232 (2.95%)</a:t>
                      </a:r>
                    </a:p>
                  </a:txBody>
                  <a:tcPr marL="95250" marR="95250" marT="76200" marB="76200" anchor="ctr"/>
                </a:tc>
                <a:tc>
                  <a:txBody>
                    <a:bodyPr/>
                    <a:lstStyle/>
                    <a:p>
                      <a:pPr algn="ctr"/>
                      <a:r>
                        <a:rPr lang="en-US" sz="1400" dirty="0">
                          <a:effectLst/>
                        </a:rPr>
                        <a:t>812 (3.49%)</a:t>
                      </a:r>
                    </a:p>
                  </a:txBody>
                  <a:tcPr marL="95250" marR="95250" marT="76200" marB="76200" anchor="ctr"/>
                </a:tc>
                <a:extLst>
                  <a:ext uri="{0D108BD9-81ED-4DB2-BD59-A6C34878D82A}">
                    <a16:rowId xmlns:a16="http://schemas.microsoft.com/office/drawing/2014/main" val="3426343939"/>
                  </a:ext>
                </a:extLst>
              </a:tr>
              <a:tr h="342548">
                <a:tc>
                  <a:txBody>
                    <a:bodyPr/>
                    <a:lstStyle/>
                    <a:p>
                      <a:pPr algn="ctr"/>
                      <a:r>
                        <a:rPr lang="en-US" sz="1400">
                          <a:effectLst/>
                        </a:rPr>
                        <a:t>Archaea</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4 (0.04%)</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0 (0%)</a:t>
                      </a:r>
                    </a:p>
                  </a:txBody>
                  <a:tcPr marL="95250" marR="95250" marT="76200" marB="76200" anchor="ctr"/>
                </a:tc>
                <a:tc>
                  <a:txBody>
                    <a:bodyPr/>
                    <a:lstStyle/>
                    <a:p>
                      <a:pPr algn="ctr"/>
                      <a:r>
                        <a:rPr lang="en-US" sz="1400" dirty="0">
                          <a:effectLst/>
                        </a:rPr>
                        <a:t>2 (0.03%)</a:t>
                      </a:r>
                    </a:p>
                  </a:txBody>
                  <a:tcPr marL="95250" marR="95250" marT="76200" marB="76200" anchor="ctr"/>
                </a:tc>
                <a:tc>
                  <a:txBody>
                    <a:bodyPr/>
                    <a:lstStyle/>
                    <a:p>
                      <a:pPr algn="ctr"/>
                      <a:r>
                        <a:rPr lang="en-US" sz="1400" dirty="0">
                          <a:effectLst/>
                        </a:rPr>
                        <a:t>6 (0.03%)</a:t>
                      </a:r>
                    </a:p>
                  </a:txBody>
                  <a:tcPr marL="95250" marR="95250" marT="76200" marB="76200" anchor="ctr"/>
                </a:tc>
                <a:extLst>
                  <a:ext uri="{0D108BD9-81ED-4DB2-BD59-A6C34878D82A}">
                    <a16:rowId xmlns:a16="http://schemas.microsoft.com/office/drawing/2014/main" val="274477912"/>
                  </a:ext>
                </a:extLst>
              </a:tr>
              <a:tr h="342548">
                <a:tc>
                  <a:txBody>
                    <a:bodyPr/>
                    <a:lstStyle/>
                    <a:p>
                      <a:pPr algn="ctr"/>
                      <a:r>
                        <a:rPr lang="en-US" sz="1400" dirty="0">
                          <a:effectLst/>
                        </a:rPr>
                        <a:t>Unknown</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86 (0.80%)</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19 (0.23%)</a:t>
                      </a:r>
                    </a:p>
                  </a:txBody>
                  <a:tcPr marL="95250" marR="95250" marT="76200" marB="76200" anchor="ctr"/>
                </a:tc>
                <a:tc>
                  <a:txBody>
                    <a:bodyPr/>
                    <a:lstStyle/>
                    <a:p>
                      <a:pPr algn="ctr"/>
                      <a:r>
                        <a:rPr lang="en-US" sz="1400" dirty="0">
                          <a:effectLst/>
                        </a:rPr>
                        <a:t>75 (0.95%)</a:t>
                      </a:r>
                    </a:p>
                  </a:txBody>
                  <a:tcPr marL="95250" marR="95250" marT="76200" marB="76200" anchor="ctr"/>
                </a:tc>
                <a:tc>
                  <a:txBody>
                    <a:bodyPr/>
                    <a:lstStyle/>
                    <a:p>
                      <a:pPr algn="ctr"/>
                      <a:r>
                        <a:rPr lang="en-US" sz="1400" dirty="0">
                          <a:effectLst/>
                        </a:rPr>
                        <a:t>175 (0.75%)</a:t>
                      </a:r>
                    </a:p>
                  </a:txBody>
                  <a:tcPr marL="95250" marR="95250" marT="76200" marB="76200" anchor="ctr"/>
                </a:tc>
                <a:extLst>
                  <a:ext uri="{0D108BD9-81ED-4DB2-BD59-A6C34878D82A}">
                    <a16:rowId xmlns:a16="http://schemas.microsoft.com/office/drawing/2014/main" val="744939022"/>
                  </a:ext>
                </a:extLst>
              </a:tr>
            </a:tbl>
          </a:graphicData>
        </a:graphic>
      </p:graphicFrame>
    </p:spTree>
    <p:extLst>
      <p:ext uri="{BB962C8B-B14F-4D97-AF65-F5344CB8AC3E}">
        <p14:creationId xmlns:p14="http://schemas.microsoft.com/office/powerpoint/2010/main" val="3163873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5" y="343404"/>
            <a:ext cx="321057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3: Shannon’s index (Alpha Diversity)</a:t>
            </a:r>
          </a:p>
        </p:txBody>
      </p:sp>
      <p:pic>
        <p:nvPicPr>
          <p:cNvPr id="4" name="Picture 3" descr="Chart, line chart&#10;&#10;Description automatically generated">
            <a:extLst>
              <a:ext uri="{FF2B5EF4-FFF2-40B4-BE49-F238E27FC236}">
                <a16:creationId xmlns:a16="http://schemas.microsoft.com/office/drawing/2014/main" id="{4F1DAB84-E06B-3985-4726-69B7E98F9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819" y="272147"/>
            <a:ext cx="7576447" cy="6313706"/>
          </a:xfrm>
          <a:prstGeom prst="rect">
            <a:avLst/>
          </a:prstGeom>
        </p:spPr>
      </p:pic>
    </p:spTree>
    <p:extLst>
      <p:ext uri="{BB962C8B-B14F-4D97-AF65-F5344CB8AC3E}">
        <p14:creationId xmlns:p14="http://schemas.microsoft.com/office/powerpoint/2010/main" val="338168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461761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 3: Shannon’s index (Alpha Diversity)</a:t>
            </a:r>
          </a:p>
        </p:txBody>
      </p:sp>
      <p:pic>
        <p:nvPicPr>
          <p:cNvPr id="5" name="Picture 4">
            <a:extLst>
              <a:ext uri="{FF2B5EF4-FFF2-40B4-BE49-F238E27FC236}">
                <a16:creationId xmlns:a16="http://schemas.microsoft.com/office/drawing/2014/main" id="{A67C4910-A2EB-41C9-B86B-8E79B4A759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270" y="1576220"/>
            <a:ext cx="5558340" cy="3705560"/>
          </a:xfrm>
          <a:prstGeom prst="rect">
            <a:avLst/>
          </a:prstGeom>
        </p:spPr>
      </p:pic>
      <p:pic>
        <p:nvPicPr>
          <p:cNvPr id="6" name="Picture 5" descr="Chart, line chart&#10;&#10;Description automatically generated">
            <a:extLst>
              <a:ext uri="{FF2B5EF4-FFF2-40B4-BE49-F238E27FC236}">
                <a16:creationId xmlns:a16="http://schemas.microsoft.com/office/drawing/2014/main" id="{A2E97769-1E8F-4B05-AE24-5DF74525B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443" y="1295400"/>
            <a:ext cx="5609309" cy="4674424"/>
          </a:xfrm>
          <a:prstGeom prst="rect">
            <a:avLst/>
          </a:prstGeom>
        </p:spPr>
      </p:pic>
    </p:spTree>
    <p:extLst>
      <p:ext uri="{BB962C8B-B14F-4D97-AF65-F5344CB8AC3E}">
        <p14:creationId xmlns:p14="http://schemas.microsoft.com/office/powerpoint/2010/main" val="4274717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81996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Figure4: Bacteroidetes vs. Firmicutes. Experiments 1 and 2 (left), and 3 (right).</a:t>
            </a:r>
          </a:p>
        </p:txBody>
      </p:sp>
      <p:pic>
        <p:nvPicPr>
          <p:cNvPr id="7" name="Picture 6" descr="Chart, scatter chart&#10;&#10;Description automatically generated">
            <a:extLst>
              <a:ext uri="{FF2B5EF4-FFF2-40B4-BE49-F238E27FC236}">
                <a16:creationId xmlns:a16="http://schemas.microsoft.com/office/drawing/2014/main" id="{33CCC6AB-ECB7-4031-B600-0BF9B0F76E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812" y="1740932"/>
            <a:ext cx="5298756" cy="3974067"/>
          </a:xfrm>
          <a:prstGeom prst="rect">
            <a:avLst/>
          </a:prstGeom>
        </p:spPr>
      </p:pic>
      <p:pic>
        <p:nvPicPr>
          <p:cNvPr id="8" name="Picture 7">
            <a:extLst>
              <a:ext uri="{FF2B5EF4-FFF2-40B4-BE49-F238E27FC236}">
                <a16:creationId xmlns:a16="http://schemas.microsoft.com/office/drawing/2014/main" id="{4906DD2D-A967-4DED-B27E-C5F36CDF4C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22561" y="1543048"/>
            <a:ext cx="5562601" cy="4171951"/>
          </a:xfrm>
          <a:prstGeom prst="rect">
            <a:avLst/>
          </a:prstGeom>
        </p:spPr>
      </p:pic>
    </p:spTree>
    <p:extLst>
      <p:ext uri="{BB962C8B-B14F-4D97-AF65-F5344CB8AC3E}">
        <p14:creationId xmlns:p14="http://schemas.microsoft.com/office/powerpoint/2010/main" val="1493681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708389A1B08544AB226D9F310D89449" ma:contentTypeVersion="13" ma:contentTypeDescription="Create a new document." ma:contentTypeScope="" ma:versionID="900d4c767a57d01a3083604c49195bc9">
  <xsd:schema xmlns:xsd="http://www.w3.org/2001/XMLSchema" xmlns:xs="http://www.w3.org/2001/XMLSchema" xmlns:p="http://schemas.microsoft.com/office/2006/metadata/properties" xmlns:ns3="1afc89a2-435a-45ed-a54c-908d30ead933" xmlns:ns4="b3d7475e-7b4e-415a-8936-129c8721ef12" targetNamespace="http://schemas.microsoft.com/office/2006/metadata/properties" ma:root="true" ma:fieldsID="b27dcb7c8290ba4c266cdae6e2e3d425" ns3:_="" ns4:_="">
    <xsd:import namespace="1afc89a2-435a-45ed-a54c-908d30ead933"/>
    <xsd:import namespace="b3d7475e-7b4e-415a-8936-129c8721ef1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c89a2-435a-45ed-a54c-908d30ead93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d7475e-7b4e-415a-8936-129c8721ef1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FAE901-48B4-4DC0-8B89-14EE9B61F322}">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1afc89a2-435a-45ed-a54c-908d30ead933"/>
    <ds:schemaRef ds:uri="http://schemas.openxmlformats.org/package/2006/metadata/core-properties"/>
    <ds:schemaRef ds:uri="b3d7475e-7b4e-415a-8936-129c8721ef12"/>
    <ds:schemaRef ds:uri="http://www.w3.org/XML/1998/namespace"/>
  </ds:schemaRefs>
</ds:datastoreItem>
</file>

<file path=customXml/itemProps2.xml><?xml version="1.0" encoding="utf-8"?>
<ds:datastoreItem xmlns:ds="http://schemas.openxmlformats.org/officeDocument/2006/customXml" ds:itemID="{864F568A-09B5-4421-B6F9-F8AF4B08B154}">
  <ds:schemaRefs>
    <ds:schemaRef ds:uri="http://schemas.microsoft.com/sharepoint/v3/contenttype/forms"/>
  </ds:schemaRefs>
</ds:datastoreItem>
</file>

<file path=customXml/itemProps3.xml><?xml version="1.0" encoding="utf-8"?>
<ds:datastoreItem xmlns:ds="http://schemas.openxmlformats.org/officeDocument/2006/customXml" ds:itemID="{78795B96-5A0C-4800-A45B-976E9E2C6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c89a2-435a-45ed-a54c-908d30ead933"/>
    <ds:schemaRef ds:uri="b3d7475e-7b4e-415a-8936-129c8721e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57170</TotalTime>
  <Words>1319</Words>
  <Application>Microsoft Office PowerPoint</Application>
  <PresentationFormat>Custom</PresentationFormat>
  <Paragraphs>224</Paragraphs>
  <Slides>24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vt:lpstr>
      <vt:lpstr>Calibri</vt:lpstr>
      <vt:lpstr>Times New Roman</vt:lpstr>
      <vt:lpstr>Office Theme</vt:lpstr>
      <vt:lpstr>Submission to Molecular Nutrition and Food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Renyi’s comments, 03/27/21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ry147</dc:creator>
  <cp:lastModifiedBy>Sargsyan, Davit [JRDUS]</cp:lastModifiedBy>
  <cp:revision>207</cp:revision>
  <dcterms:created xsi:type="dcterms:W3CDTF">2019-12-12T22:11:55Z</dcterms:created>
  <dcterms:modified xsi:type="dcterms:W3CDTF">2023-02-23T05:11:21Z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0x010100E708389A1B08544AB226D9F310D89449</vt:lpwstr>
  </property>
</Properties>
</file>